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handoutMasterIdLst>
    <p:handoutMasterId r:id="rId24"/>
  </p:handoutMasterIdLst>
  <p:sldIdLst>
    <p:sldId id="679" r:id="rId6"/>
    <p:sldId id="691" r:id="rId7"/>
    <p:sldId id="680" r:id="rId8"/>
    <p:sldId id="656" r:id="rId9"/>
    <p:sldId id="655" r:id="rId10"/>
    <p:sldId id="672" r:id="rId11"/>
    <p:sldId id="682" r:id="rId12"/>
    <p:sldId id="683" r:id="rId13"/>
    <p:sldId id="684" r:id="rId14"/>
    <p:sldId id="685" r:id="rId15"/>
    <p:sldId id="686" r:id="rId16"/>
    <p:sldId id="663" r:id="rId17"/>
    <p:sldId id="688" r:id="rId18"/>
    <p:sldId id="687" r:id="rId19"/>
    <p:sldId id="665" r:id="rId20"/>
    <p:sldId id="681" r:id="rId21"/>
    <p:sldId id="689" r:id="rId22"/>
  </p:sldIdLst>
  <p:sldSz cx="9144000" cy="6858000" type="screen4x3"/>
  <p:notesSz cx="6858000" cy="91535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65D14E95-D8E4-468D-83BE-7B4DCD3D27C6}">
          <p14:sldIdLst>
            <p14:sldId id="679"/>
            <p14:sldId id="691"/>
            <p14:sldId id="680"/>
            <p14:sldId id="656"/>
            <p14:sldId id="655"/>
            <p14:sldId id="672"/>
            <p14:sldId id="682"/>
            <p14:sldId id="683"/>
            <p14:sldId id="684"/>
            <p14:sldId id="685"/>
            <p14:sldId id="686"/>
            <p14:sldId id="663"/>
            <p14:sldId id="688"/>
            <p14:sldId id="687"/>
            <p14:sldId id="665"/>
            <p14:sldId id="681"/>
            <p14:sldId id="68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on, Wes [USA]" initials="wsw" lastIdx="5" clrIdx="0"/>
  <p:cmAuthor id="1" name="Kayser, Darrin [USA]" initials="KD[" lastIdx="22" clrIdx="1"/>
  <p:cmAuthor id="2" name="Michael, Laura " initials="ML[" lastIdx="13" clrIdx="2"/>
  <p:cmAuthor id="3" name="Thorpe, Brenna " initials="TB["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626"/>
    <a:srgbClr val="C00000"/>
    <a:srgbClr val="9C0C0C"/>
    <a:srgbClr val="DDDDDD"/>
    <a:srgbClr val="D60000"/>
    <a:srgbClr val="DFB7B7"/>
    <a:srgbClr val="F4D2D2"/>
    <a:srgbClr val="D19797"/>
    <a:srgbClr val="D29354"/>
    <a:srgbClr val="CF9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4" autoAdjust="0"/>
    <p:restoredTop sz="99413" autoAdjust="0"/>
  </p:normalViewPr>
  <p:slideViewPr>
    <p:cSldViewPr snapToGrid="0">
      <p:cViewPr>
        <p:scale>
          <a:sx n="100" d="100"/>
          <a:sy n="100" d="100"/>
        </p:scale>
        <p:origin x="-102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1" d="100"/>
          <a:sy n="81" d="100"/>
        </p:scale>
        <p:origin x="-3834" y="-102"/>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4925">
              <a:solidFill>
                <a:srgbClr val="C00000"/>
              </a:solidFill>
            </a:ln>
          </c:spPr>
          <c:marker>
            <c:symbol val="circle"/>
            <c:size val="7"/>
            <c:spPr>
              <a:solidFill>
                <a:schemeClr val="tx1"/>
              </a:solidFill>
              <a:ln>
                <a:noFill/>
              </a:ln>
            </c:spPr>
          </c:marker>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manualLayout>
                  <c:x val="-2.5000000000000001E-2"/>
                  <c:y val="6.4150943396226415E-2"/>
                </c:manualLayout>
              </c:layout>
              <c:showLegendKey val="0"/>
              <c:showVal val="1"/>
              <c:showCatName val="0"/>
              <c:showSerName val="0"/>
              <c:showPercent val="0"/>
              <c:showBubbleSize val="0"/>
            </c:dLbl>
            <c:dLbl>
              <c:idx val="3"/>
              <c:layout>
                <c:manualLayout>
                  <c:x val="-6.458333333333334E-2"/>
                  <c:y val="6.7924528301886791E-2"/>
                </c:manualLayout>
              </c:layout>
              <c:showLegendKey val="0"/>
              <c:showVal val="1"/>
              <c:showCatName val="0"/>
              <c:showSerName val="0"/>
              <c:showPercent val="0"/>
              <c:showBubbleSize val="0"/>
            </c:dLbl>
            <c:dLbl>
              <c:idx val="4"/>
              <c:layout>
                <c:manualLayout>
                  <c:x val="-0.1125"/>
                  <c:y val="4.0733197556008143E-3"/>
                </c:manualLayout>
              </c:layout>
              <c:showLegendKey val="0"/>
              <c:showVal val="1"/>
              <c:showCatName val="0"/>
              <c:showSerName val="0"/>
              <c:showPercent val="0"/>
              <c:showBubbleSize val="0"/>
            </c:dLbl>
            <c:txPr>
              <a:bodyPr/>
              <a:lstStyle/>
              <a:p>
                <a:pPr>
                  <a:defRPr sz="1600" b="1"/>
                </a:pPr>
                <a:endParaRPr lang="en-US"/>
              </a:p>
            </c:txPr>
            <c:showLegendKey val="0"/>
            <c:showVal val="0"/>
            <c:showCatName val="0"/>
            <c:showSerName val="0"/>
            <c:showPercent val="0"/>
            <c:showBubbleSize val="0"/>
          </c:dLbls>
          <c:cat>
            <c:strRef>
              <c:f>Sheet1!$A$2:$A$6</c:f>
              <c:strCache>
                <c:ptCount val="5"/>
                <c:pt idx="0">
                  <c:v>Innovators</c:v>
                </c:pt>
                <c:pt idx="1">
                  <c:v>Early Adopters</c:v>
                </c:pt>
                <c:pt idx="2">
                  <c:v>Early Majority</c:v>
                </c:pt>
                <c:pt idx="3">
                  <c:v>Late Majority</c:v>
                </c:pt>
                <c:pt idx="4">
                  <c:v>Laggards</c:v>
                </c:pt>
              </c:strCache>
            </c:strRef>
          </c:cat>
          <c:val>
            <c:numRef>
              <c:f>Sheet1!$B$2:$B$6</c:f>
              <c:numCache>
                <c:formatCode>0%</c:formatCode>
                <c:ptCount val="5"/>
                <c:pt idx="0" formatCode="0.0%">
                  <c:v>2.5000000000000001E-2</c:v>
                </c:pt>
                <c:pt idx="1">
                  <c:v>0.13500000000000001</c:v>
                </c:pt>
                <c:pt idx="2">
                  <c:v>0.34</c:v>
                </c:pt>
                <c:pt idx="3">
                  <c:v>0.34</c:v>
                </c:pt>
                <c:pt idx="4">
                  <c:v>0.16</c:v>
                </c:pt>
              </c:numCache>
            </c:numRef>
          </c:val>
          <c:smooth val="1"/>
        </c:ser>
        <c:dLbls>
          <c:showLegendKey val="0"/>
          <c:showVal val="0"/>
          <c:showCatName val="0"/>
          <c:showSerName val="0"/>
          <c:showPercent val="0"/>
          <c:showBubbleSize val="0"/>
        </c:dLbls>
        <c:marker val="1"/>
        <c:smooth val="0"/>
        <c:axId val="43019648"/>
        <c:axId val="43021440"/>
      </c:lineChart>
      <c:catAx>
        <c:axId val="43019648"/>
        <c:scaling>
          <c:orientation val="minMax"/>
        </c:scaling>
        <c:delete val="0"/>
        <c:axPos val="b"/>
        <c:majorTickMark val="out"/>
        <c:minorTickMark val="none"/>
        <c:tickLblPos val="nextTo"/>
        <c:txPr>
          <a:bodyPr/>
          <a:lstStyle/>
          <a:p>
            <a:pPr>
              <a:defRPr sz="1600"/>
            </a:pPr>
            <a:endParaRPr lang="en-US"/>
          </a:p>
        </c:txPr>
        <c:crossAx val="43021440"/>
        <c:crosses val="autoZero"/>
        <c:auto val="1"/>
        <c:lblAlgn val="ctr"/>
        <c:lblOffset val="100"/>
        <c:noMultiLvlLbl val="0"/>
      </c:catAx>
      <c:valAx>
        <c:axId val="43021440"/>
        <c:scaling>
          <c:orientation val="minMax"/>
        </c:scaling>
        <c:delete val="0"/>
        <c:axPos val="l"/>
        <c:majorGridlines/>
        <c:numFmt formatCode="0%" sourceLinked="0"/>
        <c:majorTickMark val="out"/>
        <c:minorTickMark val="none"/>
        <c:tickLblPos val="nextTo"/>
        <c:txPr>
          <a:bodyPr/>
          <a:lstStyle/>
          <a:p>
            <a:pPr>
              <a:defRPr sz="1600"/>
            </a:pPr>
            <a:endParaRPr lang="en-US"/>
          </a:p>
        </c:txPr>
        <c:crossAx val="43019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2"/>
            <a:ext cx="2971800" cy="457676"/>
          </a:xfrm>
          <a:prstGeom prst="rect">
            <a:avLst/>
          </a:prstGeom>
          <a:noFill/>
          <a:ln w="9525">
            <a:noFill/>
            <a:miter lim="800000"/>
            <a:headEnd/>
            <a:tailEnd/>
          </a:ln>
          <a:effectLst/>
        </p:spPr>
        <p:txBody>
          <a:bodyPr vert="horz" wrap="square" lIns="91478" tIns="45738" rIns="91478" bIns="45738"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35843" name="Rectangle 3"/>
          <p:cNvSpPr>
            <a:spLocks noGrp="1" noChangeArrowheads="1"/>
          </p:cNvSpPr>
          <p:nvPr>
            <p:ph type="dt" sz="quarter" idx="1"/>
          </p:nvPr>
        </p:nvSpPr>
        <p:spPr bwMode="auto">
          <a:xfrm>
            <a:off x="3886202" y="2"/>
            <a:ext cx="2971800" cy="457676"/>
          </a:xfrm>
          <a:prstGeom prst="rect">
            <a:avLst/>
          </a:prstGeom>
          <a:noFill/>
          <a:ln w="9525">
            <a:noFill/>
            <a:miter lim="800000"/>
            <a:headEnd/>
            <a:tailEnd/>
          </a:ln>
          <a:effectLst/>
        </p:spPr>
        <p:txBody>
          <a:bodyPr vert="horz" wrap="square" lIns="91478" tIns="45738" rIns="91478" bIns="45738"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35844" name="Rectangle 4"/>
          <p:cNvSpPr>
            <a:spLocks noGrp="1" noChangeArrowheads="1"/>
          </p:cNvSpPr>
          <p:nvPr>
            <p:ph type="ftr" sz="quarter" idx="2"/>
          </p:nvPr>
        </p:nvSpPr>
        <p:spPr bwMode="auto">
          <a:xfrm>
            <a:off x="2" y="8695850"/>
            <a:ext cx="2971800" cy="457676"/>
          </a:xfrm>
          <a:prstGeom prst="rect">
            <a:avLst/>
          </a:prstGeom>
          <a:noFill/>
          <a:ln w="9525">
            <a:noFill/>
            <a:miter lim="800000"/>
            <a:headEnd/>
            <a:tailEnd/>
          </a:ln>
          <a:effectLst/>
        </p:spPr>
        <p:txBody>
          <a:bodyPr vert="horz" wrap="square" lIns="91478" tIns="45738" rIns="91478" bIns="45738"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35845" name="Rectangle 5"/>
          <p:cNvSpPr>
            <a:spLocks noGrp="1" noChangeArrowheads="1"/>
          </p:cNvSpPr>
          <p:nvPr>
            <p:ph type="sldNum" sz="quarter" idx="3"/>
          </p:nvPr>
        </p:nvSpPr>
        <p:spPr bwMode="auto">
          <a:xfrm>
            <a:off x="3886202" y="8695850"/>
            <a:ext cx="2971800" cy="457676"/>
          </a:xfrm>
          <a:prstGeom prst="rect">
            <a:avLst/>
          </a:prstGeom>
          <a:noFill/>
          <a:ln w="9525">
            <a:noFill/>
            <a:miter lim="800000"/>
            <a:headEnd/>
            <a:tailEnd/>
          </a:ln>
          <a:effectLst/>
        </p:spPr>
        <p:txBody>
          <a:bodyPr vert="horz" wrap="square" lIns="91478" tIns="45738" rIns="91478" bIns="45738" numCol="1" anchor="b" anchorCtr="0" compatLnSpc="1">
            <a:prstTxWarp prst="textNoShape">
              <a:avLst/>
            </a:prstTxWarp>
          </a:bodyPr>
          <a:lstStyle>
            <a:lvl1pPr algn="r" eaLnBrk="0" hangingPunct="0">
              <a:defRPr sz="1200">
                <a:cs typeface="+mn-cs"/>
              </a:defRPr>
            </a:lvl1pPr>
          </a:lstStyle>
          <a:p>
            <a:pPr>
              <a:defRPr/>
            </a:pPr>
            <a:fld id="{4B7D871B-4041-4C83-98D4-6CB3EEA42084}" type="slidenum">
              <a:rPr lang="en-US"/>
              <a:pPr>
                <a:defRPr/>
              </a:pPr>
              <a:t>‹#›</a:t>
            </a:fld>
            <a:endParaRPr lang="en-US" dirty="0"/>
          </a:p>
        </p:txBody>
      </p:sp>
    </p:spTree>
    <p:extLst>
      <p:ext uri="{BB962C8B-B14F-4D97-AF65-F5344CB8AC3E}">
        <p14:creationId xmlns:p14="http://schemas.microsoft.com/office/powerpoint/2010/main" val="1322349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2"/>
            <a:ext cx="2971800" cy="457676"/>
          </a:xfrm>
          <a:prstGeom prst="rect">
            <a:avLst/>
          </a:prstGeom>
          <a:noFill/>
          <a:ln w="9525">
            <a:noFill/>
            <a:miter lim="800000"/>
            <a:headEnd/>
            <a:tailEnd/>
          </a:ln>
          <a:effectLst/>
        </p:spPr>
        <p:txBody>
          <a:bodyPr vert="horz" wrap="square" lIns="91478" tIns="45738" rIns="91478" bIns="45738"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36867" name="Rectangle 3"/>
          <p:cNvSpPr>
            <a:spLocks noGrp="1" noChangeArrowheads="1"/>
          </p:cNvSpPr>
          <p:nvPr>
            <p:ph type="dt" idx="1"/>
          </p:nvPr>
        </p:nvSpPr>
        <p:spPr bwMode="auto">
          <a:xfrm>
            <a:off x="3886202" y="2"/>
            <a:ext cx="2971800" cy="457676"/>
          </a:xfrm>
          <a:prstGeom prst="rect">
            <a:avLst/>
          </a:prstGeom>
          <a:noFill/>
          <a:ln w="9525">
            <a:noFill/>
            <a:miter lim="800000"/>
            <a:headEnd/>
            <a:tailEnd/>
          </a:ln>
          <a:effectLst/>
        </p:spPr>
        <p:txBody>
          <a:bodyPr vert="horz" wrap="square" lIns="91478" tIns="45738" rIns="91478" bIns="45738"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1413" y="687388"/>
            <a:ext cx="4575175" cy="34321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2" y="4347926"/>
            <a:ext cx="5029200" cy="4119086"/>
          </a:xfrm>
          <a:prstGeom prst="rect">
            <a:avLst/>
          </a:prstGeom>
          <a:noFill/>
          <a:ln w="9525">
            <a:noFill/>
            <a:miter lim="800000"/>
            <a:headEnd/>
            <a:tailEnd/>
          </a:ln>
          <a:effectLst/>
        </p:spPr>
        <p:txBody>
          <a:bodyPr vert="horz" wrap="square" lIns="91478" tIns="45738" rIns="91478" bIns="457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2" y="8695850"/>
            <a:ext cx="2971800" cy="457676"/>
          </a:xfrm>
          <a:prstGeom prst="rect">
            <a:avLst/>
          </a:prstGeom>
          <a:noFill/>
          <a:ln w="9525">
            <a:noFill/>
            <a:miter lim="800000"/>
            <a:headEnd/>
            <a:tailEnd/>
          </a:ln>
          <a:effectLst/>
        </p:spPr>
        <p:txBody>
          <a:bodyPr vert="horz" wrap="square" lIns="91478" tIns="45738" rIns="91478" bIns="45738"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36871" name="Rectangle 7"/>
          <p:cNvSpPr>
            <a:spLocks noGrp="1" noChangeArrowheads="1"/>
          </p:cNvSpPr>
          <p:nvPr>
            <p:ph type="sldNum" sz="quarter" idx="5"/>
          </p:nvPr>
        </p:nvSpPr>
        <p:spPr bwMode="auto">
          <a:xfrm>
            <a:off x="3886202" y="8695850"/>
            <a:ext cx="2971800" cy="457676"/>
          </a:xfrm>
          <a:prstGeom prst="rect">
            <a:avLst/>
          </a:prstGeom>
          <a:noFill/>
          <a:ln w="9525">
            <a:noFill/>
            <a:miter lim="800000"/>
            <a:headEnd/>
            <a:tailEnd/>
          </a:ln>
          <a:effectLst/>
        </p:spPr>
        <p:txBody>
          <a:bodyPr vert="horz" wrap="square" lIns="91478" tIns="45738" rIns="91478" bIns="45738" numCol="1" anchor="b" anchorCtr="0" compatLnSpc="1">
            <a:prstTxWarp prst="textNoShape">
              <a:avLst/>
            </a:prstTxWarp>
          </a:bodyPr>
          <a:lstStyle>
            <a:lvl1pPr algn="r" eaLnBrk="0" hangingPunct="0">
              <a:defRPr sz="1200">
                <a:cs typeface="+mn-cs"/>
              </a:defRPr>
            </a:lvl1pPr>
          </a:lstStyle>
          <a:p>
            <a:pPr>
              <a:defRPr/>
            </a:pPr>
            <a:fld id="{2802A829-D333-4799-BDE7-487CA49BFBBF}" type="slidenum">
              <a:rPr lang="en-US"/>
              <a:pPr>
                <a:defRPr/>
              </a:pPr>
              <a:t>‹#›</a:t>
            </a:fld>
            <a:endParaRPr lang="en-US" dirty="0"/>
          </a:p>
        </p:txBody>
      </p:sp>
    </p:spTree>
    <p:extLst>
      <p:ext uri="{BB962C8B-B14F-4D97-AF65-F5344CB8AC3E}">
        <p14:creationId xmlns:p14="http://schemas.microsoft.com/office/powerpoint/2010/main" val="82489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dirty="0" smtClean="0">
              <a:solidFill>
                <a:schemeClr val="tx1"/>
              </a:solidFill>
              <a:latin typeface="+mn-lt"/>
            </a:endParaRPr>
          </a:p>
        </p:txBody>
      </p:sp>
      <p:sp>
        <p:nvSpPr>
          <p:cNvPr id="13316" name="Slide Number Placeholder 3"/>
          <p:cNvSpPr>
            <a:spLocks noGrp="1"/>
          </p:cNvSpPr>
          <p:nvPr>
            <p:ph type="sldNum" sz="quarter" idx="5"/>
          </p:nvPr>
        </p:nvSpPr>
        <p:spPr/>
        <p:txBody>
          <a:bodyPr/>
          <a:lstStyle/>
          <a:p>
            <a:pPr>
              <a:defRPr/>
            </a:pPr>
            <a:fld id="{24311E9D-AEA6-4526-9DE1-DE7A7B47D701}" type="slidenum">
              <a:rPr lang="en-US" smtClean="0"/>
              <a:pPr>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10</a:t>
            </a:fld>
            <a:endParaRPr lang="en-US" dirty="0"/>
          </a:p>
        </p:txBody>
      </p:sp>
    </p:spTree>
    <p:extLst>
      <p:ext uri="{BB962C8B-B14F-4D97-AF65-F5344CB8AC3E}">
        <p14:creationId xmlns:p14="http://schemas.microsoft.com/office/powerpoint/2010/main" val="186131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11</a:t>
            </a:fld>
            <a:endParaRPr lang="en-US" dirty="0"/>
          </a:p>
        </p:txBody>
      </p:sp>
    </p:spTree>
    <p:extLst>
      <p:ext uri="{BB962C8B-B14F-4D97-AF65-F5344CB8AC3E}">
        <p14:creationId xmlns:p14="http://schemas.microsoft.com/office/powerpoint/2010/main" val="186131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Example: Smart phones. Some people go out and buy the newest models as soon as they go on sale. There are others that hold out a bit longer – and then there are those who still stick with their land lines.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Categories: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 Innovators (first to adopt)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 Early Adopters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 Early Majority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 Late Adopters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latin typeface="+mn-lt"/>
              </a:rPr>
              <a:t>- Laggards</a:t>
            </a: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12</a:t>
            </a:fld>
            <a:endParaRPr lang="en-US" dirty="0"/>
          </a:p>
        </p:txBody>
      </p:sp>
    </p:spTree>
    <p:extLst>
      <p:ext uri="{BB962C8B-B14F-4D97-AF65-F5344CB8AC3E}">
        <p14:creationId xmlns:p14="http://schemas.microsoft.com/office/powerpoint/2010/main" val="53884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13</a:t>
            </a:fld>
            <a:endParaRPr lang="en-US" dirty="0"/>
          </a:p>
        </p:txBody>
      </p:sp>
    </p:spTree>
    <p:extLst>
      <p:ext uri="{BB962C8B-B14F-4D97-AF65-F5344CB8AC3E}">
        <p14:creationId xmlns:p14="http://schemas.microsoft.com/office/powerpoint/2010/main" val="53884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14</a:t>
            </a:fld>
            <a:endParaRPr lang="en-US" dirty="0"/>
          </a:p>
        </p:txBody>
      </p:sp>
    </p:spTree>
    <p:extLst>
      <p:ext uri="{BB962C8B-B14F-4D97-AF65-F5344CB8AC3E}">
        <p14:creationId xmlns:p14="http://schemas.microsoft.com/office/powerpoint/2010/main" val="53884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tx1"/>
                </a:solidFill>
                <a:latin typeface="+mn-lt"/>
              </a:rPr>
              <a:t>Make sure Marines are looking at the hard copies of the materials during this part of the presentation.</a:t>
            </a:r>
          </a:p>
          <a:p>
            <a:r>
              <a:rPr lang="en-US" sz="1100" dirty="0" smtClean="0">
                <a:solidFill>
                  <a:schemeClr val="tx1"/>
                </a:solidFill>
                <a:latin typeface="+mn-lt"/>
              </a:rPr>
              <a:t>We mentioned</a:t>
            </a:r>
            <a:r>
              <a:rPr lang="en-US" sz="1100" baseline="0" dirty="0" smtClean="0">
                <a:solidFill>
                  <a:schemeClr val="tx1"/>
                </a:solidFill>
                <a:latin typeface="+mn-lt"/>
              </a:rPr>
              <a:t> a lot of this back when we went through the Change Curve. </a:t>
            </a:r>
          </a:p>
          <a:p>
            <a:r>
              <a:rPr lang="en-US" sz="1100" baseline="0" dirty="0" smtClean="0">
                <a:solidFill>
                  <a:schemeClr val="tx1"/>
                </a:solidFill>
                <a:latin typeface="+mn-lt"/>
              </a:rPr>
              <a:t>The materials, as outlined here, correspond to the behavior change curve.</a:t>
            </a:r>
          </a:p>
          <a:p>
            <a:pPr marL="171450" indent="-171450">
              <a:buFontTx/>
              <a:buChar char="-"/>
            </a:pPr>
            <a:r>
              <a:rPr lang="en-US" sz="1100" baseline="0" dirty="0" smtClean="0">
                <a:solidFill>
                  <a:schemeClr val="tx1"/>
                </a:solidFill>
                <a:latin typeface="+mn-lt"/>
              </a:rPr>
              <a:t>In the beginning, for Awareness and Understanding, we have Posters, Leadership Messages, and Events.</a:t>
            </a:r>
          </a:p>
          <a:p>
            <a:pPr marL="171450" indent="-171450">
              <a:buFontTx/>
              <a:buChar char="-"/>
            </a:pPr>
            <a:r>
              <a:rPr lang="en-US" sz="1100" baseline="0" dirty="0" smtClean="0">
                <a:solidFill>
                  <a:schemeClr val="tx1"/>
                </a:solidFill>
                <a:latin typeface="+mn-lt"/>
              </a:rPr>
              <a:t>As we progress toward Acceptance and Adoption, we bring in more social media and news messages to explain the effort, and provide flyers and tip sheets so Marines know exactly what to do.</a:t>
            </a:r>
          </a:p>
          <a:p>
            <a:pPr marL="171450" indent="-171450">
              <a:buFontTx/>
              <a:buChar char="-"/>
            </a:pPr>
            <a:r>
              <a:rPr lang="en-US" sz="1100" baseline="0" dirty="0" smtClean="0">
                <a:solidFill>
                  <a:schemeClr val="tx1"/>
                </a:solidFill>
                <a:latin typeface="+mn-lt"/>
              </a:rPr>
              <a:t>As we move toward Ownership, competitions are emphasized to make this effort more fun and engage Marines in the effort.</a:t>
            </a:r>
          </a:p>
          <a:p>
            <a:r>
              <a:rPr lang="en-US" sz="1100" dirty="0" smtClean="0">
                <a:solidFill>
                  <a:schemeClr val="tx1"/>
                </a:solidFill>
                <a:latin typeface="+mn-lt"/>
              </a:rPr>
              <a:t>Awareness  &amp; Understanding resources:</a:t>
            </a:r>
          </a:p>
          <a:p>
            <a:pPr lvl="1"/>
            <a:r>
              <a:rPr lang="en-US" sz="1100" dirty="0" smtClean="0">
                <a:solidFill>
                  <a:schemeClr val="tx1"/>
                </a:solidFill>
                <a:latin typeface="+mn-lt"/>
              </a:rPr>
              <a:t>Marine Corps Energy Posters (4) </a:t>
            </a:r>
          </a:p>
          <a:p>
            <a:pPr lvl="1"/>
            <a:r>
              <a:rPr lang="en-US" sz="1100" dirty="0" smtClean="0">
                <a:solidFill>
                  <a:schemeClr val="tx1"/>
                </a:solidFill>
                <a:latin typeface="+mn-lt"/>
              </a:rPr>
              <a:t>Energy Ethos Facts and Talking Points</a:t>
            </a:r>
          </a:p>
          <a:p>
            <a:pPr lvl="1"/>
            <a:r>
              <a:rPr lang="en-US" sz="1100" dirty="0" smtClean="0">
                <a:solidFill>
                  <a:schemeClr val="tx1"/>
                </a:solidFill>
                <a:latin typeface="+mn-lt"/>
              </a:rPr>
              <a:t>Installation Memo Template</a:t>
            </a:r>
          </a:p>
          <a:p>
            <a:pPr lvl="1"/>
            <a:r>
              <a:rPr lang="en-US" sz="1100" dirty="0" smtClean="0">
                <a:solidFill>
                  <a:schemeClr val="tx1"/>
                </a:solidFill>
                <a:latin typeface="+mn-lt"/>
              </a:rPr>
              <a:t>Speech Template</a:t>
            </a:r>
          </a:p>
          <a:p>
            <a:pPr lvl="1"/>
            <a:r>
              <a:rPr lang="en-US" sz="1100" dirty="0" smtClean="0">
                <a:solidFill>
                  <a:schemeClr val="tx1"/>
                </a:solidFill>
                <a:latin typeface="+mn-lt"/>
              </a:rPr>
              <a:t>EAM Event Toolkit</a:t>
            </a:r>
          </a:p>
          <a:p>
            <a:pPr lvl="1"/>
            <a:r>
              <a:rPr lang="en-US" sz="1100" dirty="0" smtClean="0">
                <a:solidFill>
                  <a:schemeClr val="tx1"/>
                </a:solidFill>
                <a:latin typeface="+mn-lt"/>
              </a:rPr>
              <a:t>5 Things to Know blog post</a:t>
            </a:r>
          </a:p>
          <a:p>
            <a:pPr lvl="1"/>
            <a:r>
              <a:rPr lang="en-US" sz="1100" dirty="0" smtClean="0">
                <a:solidFill>
                  <a:schemeClr val="tx1"/>
                </a:solidFill>
                <a:latin typeface="+mn-lt"/>
              </a:rPr>
              <a:t>Social Media messages</a:t>
            </a:r>
          </a:p>
          <a:p>
            <a:pPr lvl="1"/>
            <a:r>
              <a:rPr lang="en-US" sz="1100" dirty="0" smtClean="0">
                <a:solidFill>
                  <a:schemeClr val="tx1"/>
                </a:solidFill>
                <a:latin typeface="+mn-lt"/>
              </a:rPr>
              <a:t>Word Search</a:t>
            </a:r>
          </a:p>
          <a:p>
            <a:pPr lvl="1"/>
            <a:r>
              <a:rPr lang="en-US" sz="1100" dirty="0" smtClean="0">
                <a:solidFill>
                  <a:schemeClr val="tx1"/>
                </a:solidFill>
                <a:latin typeface="+mn-lt"/>
              </a:rPr>
              <a:t>Crossword Puzzle</a:t>
            </a:r>
          </a:p>
          <a:p>
            <a:r>
              <a:rPr lang="en-US" sz="1100" baseline="0" dirty="0" smtClean="0">
                <a:solidFill>
                  <a:schemeClr val="tx1"/>
                </a:solidFill>
                <a:latin typeface="+mn-lt"/>
              </a:rPr>
              <a:t>Acceptance, Adoption &amp; Ownership</a:t>
            </a:r>
            <a:r>
              <a:rPr lang="en-US" sz="1100" dirty="0" smtClean="0">
                <a:solidFill>
                  <a:schemeClr val="tx1"/>
                </a:solidFill>
                <a:latin typeface="+mn-lt"/>
              </a:rPr>
              <a:t>:</a:t>
            </a:r>
          </a:p>
          <a:p>
            <a:pPr lvl="1"/>
            <a:r>
              <a:rPr lang="en-US" sz="1100" dirty="0" smtClean="0">
                <a:solidFill>
                  <a:schemeClr val="tx1"/>
                </a:solidFill>
                <a:latin typeface="+mn-lt"/>
              </a:rPr>
              <a:t>Tip-a-Day Calendar</a:t>
            </a:r>
          </a:p>
          <a:p>
            <a:pPr lvl="1"/>
            <a:r>
              <a:rPr lang="en-US" sz="1100" dirty="0" smtClean="0">
                <a:solidFill>
                  <a:schemeClr val="tx1"/>
                </a:solidFill>
                <a:latin typeface="+mn-lt"/>
              </a:rPr>
              <a:t>5 Ways to Save Flyers (8)</a:t>
            </a:r>
          </a:p>
          <a:p>
            <a:pPr lvl="1"/>
            <a:r>
              <a:rPr lang="en-US" sz="1100" dirty="0" smtClean="0">
                <a:solidFill>
                  <a:schemeClr val="tx1"/>
                </a:solidFill>
                <a:latin typeface="+mn-lt"/>
              </a:rPr>
              <a:t>Competition Guides</a:t>
            </a:r>
          </a:p>
          <a:p>
            <a:pPr lvl="1"/>
            <a:r>
              <a:rPr lang="en-US" sz="1100" dirty="0" smtClean="0">
                <a:solidFill>
                  <a:schemeClr val="tx1"/>
                </a:solidFill>
                <a:latin typeface="+mn-lt"/>
              </a:rPr>
              <a:t>Point of Interaction Materials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15</a:t>
            </a:fld>
            <a:endParaRPr lang="en-US" dirty="0"/>
          </a:p>
        </p:txBody>
      </p:sp>
    </p:spTree>
    <p:extLst>
      <p:ext uri="{BB962C8B-B14F-4D97-AF65-F5344CB8AC3E}">
        <p14:creationId xmlns:p14="http://schemas.microsoft.com/office/powerpoint/2010/main" val="341694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solidFill>
                  <a:schemeClr val="tx1"/>
                </a:solidFill>
                <a:latin typeface="+mn-lt"/>
              </a:rPr>
              <a:t>Ask UEMs to think about the issues. What challenges will there be in getting Marines to give up long showers, turn out their lights, unplug appliances, or not let vehicles idle? They can think about it from a personal perspective.</a:t>
            </a: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16</a:t>
            </a:fld>
            <a:endParaRPr lang="en-US" dirty="0"/>
          </a:p>
        </p:txBody>
      </p:sp>
    </p:spTree>
    <p:extLst>
      <p:ext uri="{BB962C8B-B14F-4D97-AF65-F5344CB8AC3E}">
        <p14:creationId xmlns:p14="http://schemas.microsoft.com/office/powerpoint/2010/main" val="148982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solidFill>
                  <a:schemeClr val="tx1"/>
                </a:solidFill>
                <a:latin typeface="+mn-lt"/>
              </a:rPr>
              <a:t>Now that we’ve discussed the challenges, what are some motivating factors? The UEMs may talk about competition, rewards, accountability, etc.</a:t>
            </a: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17</a:t>
            </a:fld>
            <a:endParaRPr lang="en-US" dirty="0"/>
          </a:p>
        </p:txBody>
      </p:sp>
    </p:spTree>
    <p:extLst>
      <p:ext uri="{BB962C8B-B14F-4D97-AF65-F5344CB8AC3E}">
        <p14:creationId xmlns:p14="http://schemas.microsoft.com/office/powerpoint/2010/main" val="148982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2</a:t>
            </a:fld>
            <a:endParaRPr lang="en-US" dirty="0"/>
          </a:p>
        </p:txBody>
      </p:sp>
    </p:spTree>
    <p:extLst>
      <p:ext uri="{BB962C8B-B14F-4D97-AF65-F5344CB8AC3E}">
        <p14:creationId xmlns:p14="http://schemas.microsoft.com/office/powerpoint/2010/main" val="268951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tx1"/>
                </a:solidFill>
                <a:latin typeface="+mn-lt"/>
              </a:rPr>
              <a:t>Explain the examples:</a:t>
            </a:r>
          </a:p>
          <a:p>
            <a:pPr marL="171450" indent="-171450">
              <a:buFontTx/>
              <a:buChar char="-"/>
            </a:pPr>
            <a:r>
              <a:rPr lang="en-US" sz="1100" dirty="0" smtClean="0">
                <a:solidFill>
                  <a:schemeClr val="tx1"/>
                </a:solidFill>
                <a:latin typeface="+mn-lt"/>
              </a:rPr>
              <a:t>Smokey</a:t>
            </a:r>
            <a:r>
              <a:rPr lang="en-US" sz="1100" baseline="0" dirty="0" smtClean="0">
                <a:solidFill>
                  <a:schemeClr val="tx1"/>
                </a:solidFill>
                <a:latin typeface="+mn-lt"/>
              </a:rPr>
              <a:t> the Bear – the behavior was that campers were throwing cigarettes and matches while in the forest, and not putting campfires out. This campaign encouraged people to stop and think about how their behaviors can affect the environment and their safety.</a:t>
            </a:r>
          </a:p>
          <a:p>
            <a:pPr marL="171450" indent="-171450">
              <a:buFontTx/>
              <a:buChar char="-"/>
            </a:pPr>
            <a:r>
              <a:rPr lang="en-US" sz="1100" baseline="0" dirty="0" smtClean="0">
                <a:solidFill>
                  <a:schemeClr val="tx1"/>
                </a:solidFill>
                <a:latin typeface="+mn-lt"/>
              </a:rPr>
              <a:t>Seatbelts –a combination of policies, law enforcement, and public services announcements made wearing seatbelts the new normal.</a:t>
            </a:r>
          </a:p>
          <a:p>
            <a:pPr marL="171450" indent="-171450">
              <a:buFontTx/>
              <a:buChar char="-"/>
            </a:pPr>
            <a:r>
              <a:rPr lang="en-US" sz="1100" baseline="0" dirty="0" smtClean="0">
                <a:solidFill>
                  <a:schemeClr val="tx1"/>
                </a:solidFill>
                <a:latin typeface="+mn-lt"/>
              </a:rPr>
              <a:t>Smoking cessation – there have been many different efforts to get people to stop smoking. Think about the “Truth” campaign commercials that the audience want to rebel against the tobacco industry.</a:t>
            </a:r>
          </a:p>
          <a:p>
            <a:pPr marL="171450" indent="-171450">
              <a:buFontTx/>
              <a:buChar char="-"/>
            </a:pPr>
            <a:r>
              <a:rPr lang="en-US" sz="1100" baseline="0" dirty="0" smtClean="0">
                <a:solidFill>
                  <a:schemeClr val="tx1"/>
                </a:solidFill>
                <a:latin typeface="+mn-lt"/>
              </a:rPr>
              <a:t>Exercise – the First Lady is trying to change behavior in children to prevent childhood obesity by getting them to do physical activity for 1 hour per day.</a:t>
            </a:r>
          </a:p>
          <a:p>
            <a:pPr marL="171450" indent="-171450">
              <a:buFontTx/>
              <a:buChar char="-"/>
            </a:pPr>
            <a:r>
              <a:rPr lang="en-US" sz="1100" baseline="0" dirty="0" smtClean="0">
                <a:solidFill>
                  <a:schemeClr val="tx1"/>
                </a:solidFill>
                <a:latin typeface="+mn-lt"/>
              </a:rPr>
              <a:t>Ask UEMs if they can think of other examples, especially ones in the Marine Corps. For example, Field Days/barracks inspections encourage Marines to be more tidy in their living spaces. Ask UEMs what was used to change the behavior (leadership communications, etc.).</a:t>
            </a:r>
            <a:endParaRPr lang="en-US" sz="11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3</a:t>
            </a:fld>
            <a:endParaRPr lang="en-US" dirty="0"/>
          </a:p>
        </p:txBody>
      </p:sp>
    </p:spTree>
    <p:extLst>
      <p:ext uri="{BB962C8B-B14F-4D97-AF65-F5344CB8AC3E}">
        <p14:creationId xmlns:p14="http://schemas.microsoft.com/office/powerpoint/2010/main" val="110918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4</a:t>
            </a:fld>
            <a:endParaRPr lang="en-US" dirty="0"/>
          </a:p>
        </p:txBody>
      </p:sp>
    </p:spTree>
    <p:extLst>
      <p:ext uri="{BB962C8B-B14F-4D97-AF65-F5344CB8AC3E}">
        <p14:creationId xmlns:p14="http://schemas.microsoft.com/office/powerpoint/2010/main" val="180155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solidFill>
                  <a:schemeClr val="tx1"/>
                </a:solidFill>
                <a:latin typeface="+mn-lt"/>
              </a:rPr>
              <a:t>Note that the campaign will target Civilian Marines and Marine Families as well, but that UEMs’ current primary focus is on Marines in their unit.</a:t>
            </a:r>
          </a:p>
          <a:p>
            <a:r>
              <a:rPr lang="en-US" sz="1100" baseline="0" dirty="0" smtClean="0">
                <a:solidFill>
                  <a:schemeClr val="tx1"/>
                </a:solidFill>
                <a:latin typeface="+mn-lt"/>
              </a:rPr>
              <a:t>This should be a discussion - write down what they say, if possible.</a:t>
            </a:r>
          </a:p>
          <a:p>
            <a:r>
              <a:rPr lang="en-US" sz="1100" baseline="0" dirty="0" smtClean="0">
                <a:solidFill>
                  <a:schemeClr val="tx1"/>
                </a:solidFill>
                <a:latin typeface="+mn-lt"/>
              </a:rPr>
              <a:t>Some characteristics and motivations:</a:t>
            </a:r>
          </a:p>
          <a:p>
            <a:pPr marL="171450" indent="-171450">
              <a:buFontTx/>
              <a:buChar char="-"/>
            </a:pPr>
            <a:r>
              <a:rPr lang="en-US" sz="1100" baseline="0" dirty="0" smtClean="0">
                <a:solidFill>
                  <a:schemeClr val="tx1"/>
                </a:solidFill>
                <a:latin typeface="+mn-lt"/>
              </a:rPr>
              <a:t>Young</a:t>
            </a:r>
          </a:p>
          <a:p>
            <a:pPr marL="171450" indent="-171450">
              <a:buFontTx/>
              <a:buChar char="-"/>
            </a:pPr>
            <a:r>
              <a:rPr lang="en-US" sz="1100" baseline="0" dirty="0" smtClean="0">
                <a:solidFill>
                  <a:schemeClr val="tx1"/>
                </a:solidFill>
                <a:latin typeface="+mn-lt"/>
              </a:rPr>
              <a:t>Very busy with training, PT, work</a:t>
            </a:r>
          </a:p>
          <a:p>
            <a:pPr marL="171450" indent="-171450">
              <a:buFontTx/>
              <a:buChar char="-"/>
            </a:pPr>
            <a:r>
              <a:rPr lang="en-US" sz="1100" baseline="0" dirty="0" smtClean="0">
                <a:solidFill>
                  <a:schemeClr val="tx1"/>
                </a:solidFill>
                <a:latin typeface="+mn-lt"/>
              </a:rPr>
              <a:t>Answer to strict leadership chains</a:t>
            </a:r>
          </a:p>
          <a:p>
            <a:pPr marL="171450" indent="-171450">
              <a:buFontTx/>
              <a:buChar char="-"/>
            </a:pPr>
            <a:r>
              <a:rPr lang="en-US" sz="1100" baseline="0" dirty="0" smtClean="0">
                <a:solidFill>
                  <a:schemeClr val="tx1"/>
                </a:solidFill>
                <a:latin typeface="+mn-lt"/>
              </a:rPr>
              <a:t>Enjoy competition</a:t>
            </a: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5</a:t>
            </a:fld>
            <a:endParaRPr lang="en-US" dirty="0"/>
          </a:p>
        </p:txBody>
      </p:sp>
    </p:spTree>
    <p:extLst>
      <p:ext uri="{BB962C8B-B14F-4D97-AF65-F5344CB8AC3E}">
        <p14:creationId xmlns:p14="http://schemas.microsoft.com/office/powerpoint/2010/main" val="148982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effectLst/>
                <a:latin typeface="+mn-lt"/>
                <a:ea typeface="+mn-ea"/>
                <a:cs typeface="+mn-cs"/>
              </a:rPr>
              <a:t>Briefly explain the steps of the Change Curve – the following slides will go more in depth.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effectLst/>
                <a:latin typeface="+mn-lt"/>
                <a:ea typeface="+mn-ea"/>
                <a:cs typeface="+mn-cs"/>
              </a:rPr>
              <a:t>Ownership is the goal for all Marines, but in particular for UEMs.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effectLst/>
                <a:latin typeface="+mn-lt"/>
                <a:ea typeface="+mn-ea"/>
                <a:cs typeface="+mn-cs"/>
              </a:rPr>
              <a:t>Stage matching communications will help advance Marines along the behavior change curve. </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6</a:t>
            </a:fld>
            <a:endParaRPr lang="en-US" dirty="0"/>
          </a:p>
        </p:txBody>
      </p:sp>
    </p:spTree>
    <p:extLst>
      <p:ext uri="{BB962C8B-B14F-4D97-AF65-F5344CB8AC3E}">
        <p14:creationId xmlns:p14="http://schemas.microsoft.com/office/powerpoint/2010/main" val="186131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7</a:t>
            </a:fld>
            <a:endParaRPr lang="en-US" dirty="0"/>
          </a:p>
        </p:txBody>
      </p:sp>
    </p:spTree>
    <p:extLst>
      <p:ext uri="{BB962C8B-B14F-4D97-AF65-F5344CB8AC3E}">
        <p14:creationId xmlns:p14="http://schemas.microsoft.com/office/powerpoint/2010/main" val="186131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8</a:t>
            </a:fld>
            <a:endParaRPr lang="en-US" dirty="0"/>
          </a:p>
        </p:txBody>
      </p:sp>
    </p:spTree>
    <p:extLst>
      <p:ext uri="{BB962C8B-B14F-4D97-AF65-F5344CB8AC3E}">
        <p14:creationId xmlns:p14="http://schemas.microsoft.com/office/powerpoint/2010/main" val="186131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802A829-D333-4799-BDE7-487CA49BFBBF}" type="slidenum">
              <a:rPr lang="en-US" smtClean="0"/>
              <a:pPr>
                <a:defRPr/>
              </a:pPr>
              <a:t>9</a:t>
            </a:fld>
            <a:endParaRPr lang="en-US" dirty="0"/>
          </a:p>
        </p:txBody>
      </p:sp>
    </p:spTree>
    <p:extLst>
      <p:ext uri="{BB962C8B-B14F-4D97-AF65-F5344CB8AC3E}">
        <p14:creationId xmlns:p14="http://schemas.microsoft.com/office/powerpoint/2010/main" val="186131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5A51C-ABFB-4378-810E-0F8D9D3F85A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9BFA0D-7AF0-414B-8E3C-407B30A7098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295CA0-7D6A-4F1B-ACC3-ECE5CD6F82D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D44E784-0635-46DB-ABA8-734416B9538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50EF6C-559D-4E96-A7A0-010AD9E8ED3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AE36119-B201-49C3-9147-FB034A86FE8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879364E-22BF-411D-91C8-AB3B9CB709A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b="0"/>
            </a:lvl1pPr>
            <a:lvl2pPr>
              <a:defRPr sz="1800" b="0"/>
            </a:lvl2pPr>
            <a:lvl3pPr>
              <a:defRPr sz="1800" b="0"/>
            </a:lvl3pPr>
            <a:lvl4pPr>
              <a:defRPr sz="1800" b="0"/>
            </a:lvl4pPr>
            <a:lvl5pPr>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6730AC-7AE8-4C46-B86E-E1B0A2FC422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2273D5-DD7E-4AC4-82A3-8169A6803BB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9427DB-D48B-4C6D-BDA9-3655F496E5D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75A8B5-0AF7-4638-930C-B350F49DD2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10"/>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438275" y="228600"/>
            <a:ext cx="6324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16"/>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6" name="Line 22"/>
          <p:cNvSpPr>
            <a:spLocks noChangeShapeType="1"/>
          </p:cNvSpPr>
          <p:nvPr/>
        </p:nvSpPr>
        <p:spPr bwMode="auto">
          <a:xfrm flipV="1">
            <a:off x="1628775" y="968375"/>
            <a:ext cx="5921375" cy="3175"/>
          </a:xfrm>
          <a:prstGeom prst="line">
            <a:avLst/>
          </a:prstGeom>
          <a:noFill/>
          <a:ln w="76200">
            <a:solidFill>
              <a:schemeClr val="bg2"/>
            </a:solidFill>
            <a:round/>
            <a:headEnd/>
            <a:tailEnd/>
          </a:ln>
          <a:effectLst/>
        </p:spPr>
        <p:txBody>
          <a:bodyPr/>
          <a:lstStyle/>
          <a:p>
            <a:pPr eaLnBrk="0" hangingPunct="0">
              <a:defRPr/>
            </a:pPr>
            <a:endParaRPr lang="en-US" dirty="0">
              <a:cs typeface="+mn-cs"/>
            </a:endParaRPr>
          </a:p>
        </p:txBody>
      </p:sp>
      <p:pic>
        <p:nvPicPr>
          <p:cNvPr id="1033" name="Picture 9" descr="usmc MCIC seal rev 7-29.JPG"/>
          <p:cNvPicPr>
            <a:picLocks noChangeAspect="1"/>
          </p:cNvPicPr>
          <p:nvPr/>
        </p:nvPicPr>
        <p:blipFill>
          <a:blip r:embed="rId14" cstate="print"/>
          <a:srcRect/>
          <a:stretch>
            <a:fillRect/>
          </a:stretch>
        </p:blipFill>
        <p:spPr bwMode="auto">
          <a:xfrm>
            <a:off x="289706" y="220881"/>
            <a:ext cx="1098877" cy="1097280"/>
          </a:xfrm>
          <a:prstGeom prst="rect">
            <a:avLst/>
          </a:prstGeom>
          <a:noFill/>
          <a:ln w="9525">
            <a:noFill/>
            <a:miter lim="800000"/>
            <a:headEnd/>
            <a:tailEnd/>
          </a:ln>
        </p:spPr>
      </p:pic>
      <p:pic>
        <p:nvPicPr>
          <p:cNvPr id="7" name="Picture 10" descr="FINAL_091116"/>
          <p:cNvPicPr>
            <a:picLocks noChangeAspect="1" noChangeArrowheads="1"/>
          </p:cNvPicPr>
          <p:nvPr/>
        </p:nvPicPr>
        <p:blipFill>
          <a:blip r:embed="rId15" cstate="print">
            <a:lum bright="12000"/>
            <a:extLst>
              <a:ext uri="{28A0092B-C50C-407E-A947-70E740481C1C}">
                <a14:useLocalDpi xmlns:a14="http://schemas.microsoft.com/office/drawing/2010/main" val="0"/>
              </a:ext>
            </a:extLst>
          </a:blip>
          <a:srcRect/>
          <a:stretch>
            <a:fillRect/>
          </a:stretch>
        </p:blipFill>
        <p:spPr bwMode="auto">
          <a:xfrm>
            <a:off x="7723495" y="220881"/>
            <a:ext cx="110529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01FA-8D92-4DE7-BCEC-37F5BE75034A}" type="slidenum">
              <a:rPr lang="en-US" smtClean="0"/>
              <a:t>‹#›</a:t>
            </a:fld>
            <a:endParaRPr lang="en-US" dirty="0"/>
          </a:p>
        </p:txBody>
      </p:sp>
      <p:sp>
        <p:nvSpPr>
          <p:cNvPr id="8" name="Footer Placeholder 2"/>
          <p:cNvSpPr>
            <a:spLocks noGrp="1"/>
          </p:cNvSpPr>
          <p:nvPr>
            <p:ph type="ftr" sz="quarter" idx="3"/>
          </p:nvPr>
        </p:nvSpPr>
        <p:spPr>
          <a:xfrm>
            <a:off x="605846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1</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0" fontAlgn="base" hangingPunct="0">
        <a:spcBef>
          <a:spcPct val="0"/>
        </a:spcBef>
        <a:spcAft>
          <a:spcPct val="0"/>
        </a:spcAft>
        <a:defRPr sz="3200" b="1">
          <a:solidFill>
            <a:schemeClr val="tx2"/>
          </a:solidFill>
          <a:latin typeface="Arial" charset="0"/>
          <a:cs typeface="Arial" charset="0"/>
        </a:defRPr>
      </a:lvl6pPr>
      <a:lvl7pPr marL="914400" algn="ctr" rtl="0" eaLnBrk="0" fontAlgn="base" hangingPunct="0">
        <a:spcBef>
          <a:spcPct val="0"/>
        </a:spcBef>
        <a:spcAft>
          <a:spcPct val="0"/>
        </a:spcAft>
        <a:defRPr sz="3200" b="1">
          <a:solidFill>
            <a:schemeClr val="tx2"/>
          </a:solidFill>
          <a:latin typeface="Arial" charset="0"/>
          <a:cs typeface="Arial" charset="0"/>
        </a:defRPr>
      </a:lvl7pPr>
      <a:lvl8pPr marL="1371600" algn="ctr" rtl="0" eaLnBrk="0" fontAlgn="base" hangingPunct="0">
        <a:spcBef>
          <a:spcPct val="0"/>
        </a:spcBef>
        <a:spcAft>
          <a:spcPct val="0"/>
        </a:spcAft>
        <a:defRPr sz="3200" b="1">
          <a:solidFill>
            <a:schemeClr val="tx2"/>
          </a:solidFill>
          <a:latin typeface="Arial" charset="0"/>
          <a:cs typeface="Arial" charset="0"/>
        </a:defRPr>
      </a:lvl8pPr>
      <a:lvl9pPr marL="1828800" algn="ctr" rtl="0" eaLnBrk="0" fontAlgn="base" hangingPunct="0">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18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b="0">
          <a:solidFill>
            <a:schemeClr val="tx1"/>
          </a:solidFill>
          <a:latin typeface="+mn-lt"/>
          <a:cs typeface="+mn-cs"/>
        </a:defRPr>
      </a:lvl2pPr>
      <a:lvl3pPr marL="1143000" indent="-228600" algn="l" rtl="0" eaLnBrk="0" fontAlgn="base" hangingPunct="0">
        <a:spcBef>
          <a:spcPct val="20000"/>
        </a:spcBef>
        <a:spcAft>
          <a:spcPct val="0"/>
        </a:spcAft>
        <a:buFont typeface="Courier New" panose="02070309020205020404" pitchFamily="49" charset="0"/>
        <a:buChar char="o"/>
        <a:defRPr sz="1800" b="0">
          <a:solidFill>
            <a:schemeClr val="tx1"/>
          </a:solidFill>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1800" b="0">
          <a:solidFill>
            <a:schemeClr val="tx1"/>
          </a:solidFill>
          <a:latin typeface="+mn-lt"/>
          <a:cs typeface="+mn-cs"/>
        </a:defRPr>
      </a:lvl4pPr>
      <a:lvl5pPr marL="2057400" indent="-228600" algn="l" rtl="0" eaLnBrk="0" fontAlgn="base" hangingPunct="0">
        <a:spcBef>
          <a:spcPct val="20000"/>
        </a:spcBef>
        <a:spcAft>
          <a:spcPct val="0"/>
        </a:spcAft>
        <a:buFont typeface="Wingdings" panose="05000000000000000000" pitchFamily="2" charset="2"/>
        <a:buChar char="v"/>
        <a:defRPr sz="1800" b="0">
          <a:solidFill>
            <a:schemeClr val="tx1"/>
          </a:solidFill>
          <a:latin typeface="+mn-lt"/>
          <a:cs typeface="+mn-cs"/>
        </a:defRPr>
      </a:lvl5pPr>
      <a:lvl6pPr marL="2514600" indent="-228600" algn="l" rtl="0" eaLnBrk="0" fontAlgn="base" hangingPunct="0">
        <a:spcBef>
          <a:spcPct val="20000"/>
        </a:spcBef>
        <a:spcAft>
          <a:spcPct val="0"/>
        </a:spcAft>
        <a:buChar char="»"/>
        <a:defRPr sz="2000" b="1">
          <a:solidFill>
            <a:schemeClr val="tx1"/>
          </a:solidFill>
          <a:latin typeface="+mn-lt"/>
          <a:cs typeface="+mn-cs"/>
        </a:defRPr>
      </a:lvl6pPr>
      <a:lvl7pPr marL="2971800" indent="-228600" algn="l" rtl="0" eaLnBrk="0" fontAlgn="base" hangingPunct="0">
        <a:spcBef>
          <a:spcPct val="20000"/>
        </a:spcBef>
        <a:spcAft>
          <a:spcPct val="0"/>
        </a:spcAft>
        <a:buChar char="»"/>
        <a:defRPr sz="2000" b="1">
          <a:solidFill>
            <a:schemeClr val="tx1"/>
          </a:solidFill>
          <a:latin typeface="+mn-lt"/>
          <a:cs typeface="+mn-cs"/>
        </a:defRPr>
      </a:lvl7pPr>
      <a:lvl8pPr marL="3429000" indent="-228600" algn="l" rtl="0" eaLnBrk="0" fontAlgn="base" hangingPunct="0">
        <a:spcBef>
          <a:spcPct val="20000"/>
        </a:spcBef>
        <a:spcAft>
          <a:spcPct val="0"/>
        </a:spcAft>
        <a:buChar char="»"/>
        <a:defRPr sz="2000" b="1">
          <a:solidFill>
            <a:schemeClr val="tx1"/>
          </a:solidFill>
          <a:latin typeface="+mn-lt"/>
          <a:cs typeface="+mn-cs"/>
        </a:defRPr>
      </a:lvl8pPr>
      <a:lvl9pPr marL="3886200" indent="-228600" algn="l" rtl="0" eaLnBrk="0" fontAlgn="base" hangingPunct="0">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US" smtClean="0"/>
              <a:t>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7A361761-59A8-44C8-A401-C34188CB9896}" type="slidenum">
              <a:rPr lang="en-US"/>
              <a:pPr>
                <a:defRPr/>
              </a:pPr>
              <a:t>‹#›</a:t>
            </a:fld>
            <a:endParaRPr lang="en-US" dirty="0"/>
          </a:p>
        </p:txBody>
      </p:sp>
      <p:sp>
        <p:nvSpPr>
          <p:cNvPr id="7" name="Footer Placeholder 2"/>
          <p:cNvSpPr txBox="1">
            <a:spLocks/>
          </p:cNvSpPr>
          <p:nvPr userDrawn="1"/>
        </p:nvSpPr>
        <p:spPr>
          <a:xfrm>
            <a:off x="6058468" y="6356350"/>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lgn="r"/>
            <a:r>
              <a:rPr lang="en-US" smtClean="0"/>
              <a:t>2</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58139" y="1343892"/>
            <a:ext cx="8027719" cy="2739211"/>
          </a:xfrm>
          <a:prstGeom prst="rect">
            <a:avLst/>
          </a:prstGeom>
          <a:solidFill>
            <a:schemeClr val="bg1"/>
          </a:solidFill>
          <a:ln w="9525">
            <a:noFill/>
            <a:miter lim="800000"/>
            <a:headEnd/>
            <a:tailEnd/>
          </a:ln>
        </p:spPr>
        <p:txBody>
          <a:bodyPr wrap="square" rtlCol="0">
            <a:spAutoFit/>
          </a:bodyPr>
          <a:lstStyle/>
          <a:p>
            <a:pPr algn="ctr"/>
            <a:endParaRPr lang="en-US" sz="2800" b="1" dirty="0" smtClean="0">
              <a:latin typeface="+mn-lt"/>
            </a:endParaRPr>
          </a:p>
          <a:p>
            <a:pPr algn="ctr"/>
            <a:r>
              <a:rPr lang="en-US" sz="3200" b="1" dirty="0" smtClean="0">
                <a:latin typeface="+mn-lt"/>
              </a:rPr>
              <a:t>Unit Energy Manager (UEM) Program</a:t>
            </a:r>
          </a:p>
          <a:p>
            <a:pPr algn="ctr"/>
            <a:r>
              <a:rPr lang="en-US" sz="3200" b="1" dirty="0" smtClean="0">
                <a:latin typeface="+mn-lt"/>
              </a:rPr>
              <a:t> </a:t>
            </a:r>
          </a:p>
          <a:p>
            <a:pPr algn="ctr"/>
            <a:r>
              <a:rPr lang="en-US" sz="3200" b="1" dirty="0" smtClean="0">
                <a:latin typeface="+mn-lt"/>
              </a:rPr>
              <a:t>Training #4: Behavior Change</a:t>
            </a:r>
            <a:endParaRPr lang="en-US" sz="3200" b="1" i="1" dirty="0" smtClean="0">
              <a:latin typeface="+mn-lt"/>
            </a:endParaRPr>
          </a:p>
          <a:p>
            <a:pPr algn="ctr"/>
            <a:endParaRPr lang="en-US" sz="2800" b="1" dirty="0" smtClean="0">
              <a:latin typeface="+mn-lt"/>
            </a:endParaRPr>
          </a:p>
          <a:p>
            <a:endParaRPr lang="en-US" sz="2000" b="1" dirty="0">
              <a:solidFill>
                <a:srgbClr val="FF0000"/>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351" y="4429952"/>
            <a:ext cx="5367293" cy="1431047"/>
          </a:xfrm>
          <a:prstGeom prst="rect">
            <a:avLst/>
          </a:prstGeom>
        </p:spPr>
      </p:pic>
    </p:spTree>
    <p:extLst>
      <p:ext uri="{BB962C8B-B14F-4D97-AF65-F5344CB8AC3E}">
        <p14:creationId xmlns:p14="http://schemas.microsoft.com/office/powerpoint/2010/main" val="76988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sp>
        <p:nvSpPr>
          <p:cNvPr id="3" name="TextBox 2"/>
          <p:cNvSpPr txBox="1"/>
          <p:nvPr/>
        </p:nvSpPr>
        <p:spPr>
          <a:xfrm>
            <a:off x="552450" y="1410377"/>
            <a:ext cx="7924800" cy="4401205"/>
          </a:xfrm>
          <a:prstGeom prst="rect">
            <a:avLst/>
          </a:prstGeom>
          <a:noFill/>
        </p:spPr>
        <p:txBody>
          <a:bodyPr wrap="square" rtlCol="0">
            <a:spAutoFit/>
          </a:bodyPr>
          <a:lstStyle/>
          <a:p>
            <a:r>
              <a:rPr lang="en-US" sz="2000" dirty="0">
                <a:latin typeface="+mn-lt"/>
              </a:rPr>
              <a:t>During the </a:t>
            </a:r>
            <a:r>
              <a:rPr lang="en-US" sz="2000" b="1" dirty="0">
                <a:solidFill>
                  <a:srgbClr val="C00000"/>
                </a:solidFill>
                <a:latin typeface="+mn-lt"/>
              </a:rPr>
              <a:t>Adoption </a:t>
            </a:r>
            <a:r>
              <a:rPr lang="en-US" sz="2000" dirty="0">
                <a:latin typeface="+mn-lt"/>
              </a:rPr>
              <a:t>stage, Marines will voluntarily take steps to reduce energy use, will operate by the Energy Ethos, and will acknowledge and work with their UEM. </a:t>
            </a:r>
          </a:p>
          <a:p>
            <a:endParaRPr lang="en-US" sz="2000" dirty="0">
              <a:latin typeface="+mn-lt"/>
            </a:endParaRPr>
          </a:p>
          <a:p>
            <a:r>
              <a:rPr lang="en-US" sz="2000" dirty="0">
                <a:latin typeface="+mn-lt"/>
              </a:rPr>
              <a:t>A Marine </a:t>
            </a:r>
            <a:r>
              <a:rPr lang="en-US" sz="2000" dirty="0" smtClean="0">
                <a:latin typeface="+mn-lt"/>
              </a:rPr>
              <a:t>may </a:t>
            </a:r>
            <a:r>
              <a:rPr lang="en-US" sz="2000" b="1" dirty="0" smtClean="0">
                <a:solidFill>
                  <a:srgbClr val="C00000"/>
                </a:solidFill>
                <a:latin typeface="+mn-lt"/>
              </a:rPr>
              <a:t>Adopt</a:t>
            </a:r>
            <a:r>
              <a:rPr lang="en-US" sz="2000" dirty="0" smtClean="0">
                <a:latin typeface="+mn-lt"/>
              </a:rPr>
              <a:t> </a:t>
            </a:r>
            <a:r>
              <a:rPr lang="en-US" sz="2000" dirty="0">
                <a:latin typeface="+mn-lt"/>
              </a:rPr>
              <a:t>the Energy Ethos </a:t>
            </a:r>
            <a:r>
              <a:rPr lang="en-US" sz="2000" dirty="0" smtClean="0">
                <a:latin typeface="+mn-lt"/>
              </a:rPr>
              <a:t>by:</a:t>
            </a:r>
            <a:endParaRPr lang="en-US" sz="2000" dirty="0">
              <a:latin typeface="+mn-lt"/>
            </a:endParaRPr>
          </a:p>
          <a:p>
            <a:pPr marL="285750" indent="-285750">
              <a:buFont typeface="Wingdings" panose="05000000000000000000" pitchFamily="2" charset="2"/>
              <a:buChar char="§"/>
            </a:pPr>
            <a:r>
              <a:rPr lang="en-US" sz="2000" dirty="0" smtClean="0">
                <a:latin typeface="+mn-lt"/>
              </a:rPr>
              <a:t>Developing lasting energy </a:t>
            </a:r>
            <a:r>
              <a:rPr lang="en-US" sz="2000" dirty="0">
                <a:latin typeface="+mn-lt"/>
              </a:rPr>
              <a:t>efficient habits</a:t>
            </a:r>
          </a:p>
          <a:p>
            <a:pPr marL="285750" indent="-285750">
              <a:buFont typeface="Wingdings" panose="05000000000000000000" pitchFamily="2" charset="2"/>
              <a:buChar char="§"/>
            </a:pPr>
            <a:r>
              <a:rPr lang="en-US" sz="2000" dirty="0" smtClean="0">
                <a:latin typeface="+mn-lt"/>
              </a:rPr>
              <a:t>Printing </a:t>
            </a:r>
            <a:r>
              <a:rPr lang="en-US" sz="2000" dirty="0">
                <a:latin typeface="+mn-lt"/>
              </a:rPr>
              <a:t>out flyers and </a:t>
            </a:r>
            <a:r>
              <a:rPr lang="en-US" sz="2000" dirty="0" smtClean="0">
                <a:latin typeface="+mn-lt"/>
              </a:rPr>
              <a:t>tip sheets </a:t>
            </a:r>
            <a:r>
              <a:rPr lang="en-US" sz="2000" dirty="0">
                <a:latin typeface="+mn-lt"/>
              </a:rPr>
              <a:t>for use </a:t>
            </a:r>
            <a:r>
              <a:rPr lang="en-US" sz="2000" dirty="0" smtClean="0">
                <a:latin typeface="+mn-lt"/>
              </a:rPr>
              <a:t>at </a:t>
            </a:r>
            <a:r>
              <a:rPr lang="en-US" sz="2000" dirty="0">
                <a:latin typeface="+mn-lt"/>
              </a:rPr>
              <a:t>work or home</a:t>
            </a:r>
          </a:p>
          <a:p>
            <a:pPr marL="285750" indent="-285750">
              <a:buFont typeface="Wingdings" panose="05000000000000000000" pitchFamily="2" charset="2"/>
              <a:buChar char="§"/>
            </a:pPr>
            <a:r>
              <a:rPr lang="en-US" sz="2000" dirty="0" smtClean="0">
                <a:latin typeface="+mn-lt"/>
              </a:rPr>
              <a:t>Coming </a:t>
            </a:r>
            <a:r>
              <a:rPr lang="en-US" sz="2000" dirty="0">
                <a:latin typeface="+mn-lt"/>
              </a:rPr>
              <a:t>up with innovative ideas to save energy</a:t>
            </a:r>
          </a:p>
          <a:p>
            <a:endParaRPr lang="en-US" sz="2000" dirty="0" smtClean="0">
              <a:latin typeface="+mn-lt"/>
            </a:endParaRPr>
          </a:p>
          <a:p>
            <a:r>
              <a:rPr lang="en-US" sz="2000" dirty="0">
                <a:latin typeface="+mn-lt"/>
              </a:rPr>
              <a:t>To move to the next stage, UEMs may</a:t>
            </a:r>
            <a:r>
              <a:rPr lang="en-US" sz="2000" dirty="0" smtClean="0">
                <a:latin typeface="+mn-lt"/>
              </a:rPr>
              <a:t>:</a:t>
            </a:r>
            <a:endParaRPr lang="en-US" sz="2000" dirty="0">
              <a:latin typeface="+mn-lt"/>
            </a:endParaRPr>
          </a:p>
          <a:p>
            <a:pPr marL="285750" indent="-285750">
              <a:buFont typeface="Wingdings" panose="05000000000000000000" pitchFamily="2" charset="2"/>
              <a:buChar char="§"/>
            </a:pPr>
            <a:r>
              <a:rPr lang="en-US" sz="2000" dirty="0" smtClean="0">
                <a:latin typeface="+mn-lt"/>
              </a:rPr>
              <a:t>Ask </a:t>
            </a:r>
            <a:r>
              <a:rPr lang="en-US" sz="2000" dirty="0">
                <a:latin typeface="+mn-lt"/>
              </a:rPr>
              <a:t>leadership to recognize helpful </a:t>
            </a:r>
            <a:r>
              <a:rPr lang="en-US" sz="2000" dirty="0" smtClean="0">
                <a:latin typeface="+mn-lt"/>
              </a:rPr>
              <a:t>Marines or</a:t>
            </a:r>
          </a:p>
          <a:p>
            <a:r>
              <a:rPr lang="en-US" sz="2000" dirty="0" smtClean="0">
                <a:latin typeface="+mn-lt"/>
              </a:rPr>
              <a:t>    consider energy use in reviews and reports</a:t>
            </a:r>
            <a:endParaRPr lang="en-US" sz="2000" dirty="0">
              <a:latin typeface="+mn-lt"/>
            </a:endParaRPr>
          </a:p>
          <a:p>
            <a:pPr marL="285750" indent="-285750">
              <a:buFont typeface="Wingdings" panose="05000000000000000000" pitchFamily="2" charset="2"/>
              <a:buChar char="§"/>
            </a:pPr>
            <a:r>
              <a:rPr lang="en-US" sz="2000" dirty="0" smtClean="0">
                <a:latin typeface="+mn-lt"/>
              </a:rPr>
              <a:t>Give more opportunities </a:t>
            </a:r>
            <a:r>
              <a:rPr lang="en-US" sz="2000" dirty="0">
                <a:latin typeface="+mn-lt"/>
              </a:rPr>
              <a:t>to </a:t>
            </a:r>
            <a:r>
              <a:rPr lang="en-US" sz="2000" dirty="0" smtClean="0">
                <a:latin typeface="+mn-lt"/>
              </a:rPr>
              <a:t>lead and compete</a:t>
            </a:r>
            <a:endParaRPr lang="en-US" sz="2000" dirty="0">
              <a:latin typeface="+mn-lt"/>
            </a:endParaRPr>
          </a:p>
          <a:p>
            <a:endParaRPr lang="en-US" sz="2000" dirty="0">
              <a:latin typeface="+mn-lt"/>
            </a:endParaRPr>
          </a:p>
        </p:txBody>
      </p:sp>
      <p:grpSp>
        <p:nvGrpSpPr>
          <p:cNvPr id="4" name="Group 3"/>
          <p:cNvGrpSpPr/>
          <p:nvPr/>
        </p:nvGrpSpPr>
        <p:grpSpPr>
          <a:xfrm>
            <a:off x="-4476750" y="-76200"/>
            <a:ext cx="13413519" cy="6781800"/>
            <a:chOff x="-6096000" y="-1371600"/>
            <a:chExt cx="13413519" cy="6781800"/>
          </a:xfrm>
        </p:grpSpPr>
        <p:grpSp>
          <p:nvGrpSpPr>
            <p:cNvPr id="5" name="Group 4"/>
            <p:cNvGrpSpPr/>
            <p:nvPr/>
          </p:nvGrpSpPr>
          <p:grpSpPr>
            <a:xfrm>
              <a:off x="-6096000" y="-1371600"/>
              <a:ext cx="13413519" cy="6781800"/>
              <a:chOff x="-6096000" y="-1371600"/>
              <a:chExt cx="13413519" cy="6781800"/>
            </a:xfrm>
          </p:grpSpPr>
          <p:sp>
            <p:nvSpPr>
              <p:cNvPr id="9" name="Arc 8"/>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840557" y="1882509"/>
                <a:ext cx="5476962" cy="3468368"/>
                <a:chOff x="1840557" y="1882509"/>
                <a:chExt cx="5476962" cy="3468368"/>
              </a:xfrm>
            </p:grpSpPr>
            <p:sp>
              <p:nvSpPr>
                <p:cNvPr id="11" name="Oval 10"/>
                <p:cNvSpPr/>
                <p:nvPr/>
              </p:nvSpPr>
              <p:spPr>
                <a:xfrm>
                  <a:off x="3200400" y="50292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53200" y="3188732"/>
                  <a:ext cx="288851"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3" name="Oval 12"/>
                <p:cNvSpPr/>
                <p:nvPr/>
              </p:nvSpPr>
              <p:spPr>
                <a:xfrm>
                  <a:off x="5523614" y="4160222"/>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40557" y="4843046"/>
                  <a:ext cx="1359843" cy="338554"/>
                </a:xfrm>
                <a:prstGeom prst="rect">
                  <a:avLst/>
                </a:prstGeom>
                <a:noFill/>
                <a:ln>
                  <a:noFill/>
                </a:ln>
              </p:spPr>
              <p:txBody>
                <a:bodyPr wrap="square" rtlCol="0">
                  <a:spAutoFit/>
                </a:bodyPr>
                <a:lstStyle/>
                <a:p>
                  <a:r>
                    <a:rPr lang="en-US" sz="1600" dirty="0" smtClean="0">
                      <a:solidFill>
                        <a:schemeClr val="bg1">
                          <a:lumMod val="50000"/>
                        </a:schemeClr>
                      </a:solidFill>
                      <a:latin typeface="+mn-lt"/>
                    </a:rPr>
                    <a:t>Awareness</a:t>
                  </a:r>
                  <a:endParaRPr lang="en-US" sz="1600" dirty="0">
                    <a:solidFill>
                      <a:schemeClr val="bg1">
                        <a:lumMod val="50000"/>
                      </a:schemeClr>
                    </a:solidFill>
                    <a:latin typeface="+mn-lt"/>
                  </a:endParaRPr>
                </a:p>
              </p:txBody>
            </p:sp>
            <p:sp>
              <p:nvSpPr>
                <p:cNvPr id="15" name="TextBox 14"/>
                <p:cNvSpPr txBox="1"/>
                <p:nvPr/>
              </p:nvSpPr>
              <p:spPr>
                <a:xfrm>
                  <a:off x="4419600" y="3897868"/>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Acceptance</a:t>
                  </a:r>
                  <a:endParaRPr lang="en-US" sz="1600" dirty="0">
                    <a:solidFill>
                      <a:schemeClr val="bg1">
                        <a:lumMod val="50000"/>
                      </a:schemeClr>
                    </a:solidFill>
                    <a:latin typeface="+mn-lt"/>
                  </a:endParaRPr>
                </a:p>
              </p:txBody>
            </p:sp>
            <p:sp>
              <p:nvSpPr>
                <p:cNvPr id="16" name="TextBox 15"/>
                <p:cNvSpPr txBox="1"/>
                <p:nvPr/>
              </p:nvSpPr>
              <p:spPr>
                <a:xfrm>
                  <a:off x="5276850" y="3105150"/>
                  <a:ext cx="1485900" cy="400110"/>
                </a:xfrm>
                <a:prstGeom prst="rect">
                  <a:avLst/>
                </a:prstGeom>
                <a:noFill/>
              </p:spPr>
              <p:txBody>
                <a:bodyPr wrap="square" rtlCol="0">
                  <a:spAutoFit/>
                </a:bodyPr>
                <a:lstStyle/>
                <a:p>
                  <a:r>
                    <a:rPr lang="en-US" sz="2000" b="1" dirty="0" smtClean="0">
                      <a:solidFill>
                        <a:srgbClr val="C00000"/>
                      </a:solidFill>
                      <a:latin typeface="+mn-lt"/>
                    </a:rPr>
                    <a:t>Adoption</a:t>
                  </a:r>
                  <a:endParaRPr lang="en-US" sz="2000" b="1" dirty="0">
                    <a:solidFill>
                      <a:srgbClr val="C00000"/>
                    </a:solidFill>
                    <a:latin typeface="+mn-lt"/>
                  </a:endParaRPr>
                </a:p>
              </p:txBody>
            </p:sp>
            <p:sp>
              <p:nvSpPr>
                <p:cNvPr id="17" name="TextBox 16"/>
                <p:cNvSpPr txBox="1"/>
                <p:nvPr/>
              </p:nvSpPr>
              <p:spPr>
                <a:xfrm>
                  <a:off x="6022119" y="1882509"/>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Ownership</a:t>
                  </a:r>
                  <a:endParaRPr lang="en-US" sz="1600" dirty="0">
                    <a:solidFill>
                      <a:schemeClr val="bg1">
                        <a:lumMod val="50000"/>
                      </a:schemeClr>
                    </a:solidFill>
                    <a:latin typeface="+mn-lt"/>
                  </a:endParaRPr>
                </a:p>
              </p:txBody>
            </p:sp>
            <p:cxnSp>
              <p:nvCxnSpPr>
                <p:cNvPr id="18" name="Straight Connector 17"/>
                <p:cNvCxnSpPr>
                  <a:stCxn id="9" idx="2"/>
                </p:cNvCxnSpPr>
                <p:nvPr/>
              </p:nvCxnSpPr>
              <p:spPr>
                <a:xfrm>
                  <a:off x="1840557" y="5348212"/>
                  <a:ext cx="5474643" cy="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24400" y="5012323"/>
                  <a:ext cx="1295400" cy="338554"/>
                </a:xfrm>
                <a:prstGeom prst="rect">
                  <a:avLst/>
                </a:prstGeom>
                <a:noFill/>
              </p:spPr>
              <p:txBody>
                <a:bodyPr wrap="square" rtlCol="0">
                  <a:spAutoFit/>
                </a:bodyPr>
                <a:lstStyle/>
                <a:p>
                  <a:r>
                    <a:rPr lang="en-US" sz="1600" i="1" dirty="0" smtClean="0">
                      <a:latin typeface="+mn-lt"/>
                    </a:rPr>
                    <a:t>Time</a:t>
                  </a:r>
                  <a:endParaRPr lang="en-US" sz="1600" i="1" dirty="0">
                    <a:latin typeface="+mn-lt"/>
                  </a:endParaRPr>
                </a:p>
              </p:txBody>
            </p:sp>
          </p:grpSp>
        </p:grpSp>
        <p:sp>
          <p:nvSpPr>
            <p:cNvPr id="6" name="Oval 5"/>
            <p:cNvSpPr/>
            <p:nvPr/>
          </p:nvSpPr>
          <p:spPr>
            <a:xfrm>
              <a:off x="7162800" y="196861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47244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0" y="4414391"/>
              <a:ext cx="1676400" cy="338554"/>
            </a:xfrm>
            <a:prstGeom prst="rect">
              <a:avLst/>
            </a:prstGeom>
            <a:noFill/>
          </p:spPr>
          <p:txBody>
            <a:bodyPr wrap="square" rtlCol="0">
              <a:spAutoFit/>
            </a:bodyPr>
            <a:lstStyle/>
            <a:p>
              <a:r>
                <a:rPr lang="en-US" sz="1600" dirty="0" smtClean="0">
                  <a:solidFill>
                    <a:schemeClr val="bg1">
                      <a:lumMod val="50000"/>
                    </a:schemeClr>
                  </a:solidFill>
                  <a:latin typeface="+mn-lt"/>
                </a:rPr>
                <a:t>Understanding</a:t>
              </a:r>
              <a:endParaRPr lang="en-US" sz="1600" dirty="0">
                <a:solidFill>
                  <a:schemeClr val="bg1">
                    <a:lumMod val="50000"/>
                  </a:schemeClr>
                </a:solidFill>
                <a:latin typeface="+mn-lt"/>
              </a:endParaRPr>
            </a:p>
          </p:txBody>
        </p:sp>
      </p:grpSp>
      <p:sp>
        <p:nvSpPr>
          <p:cNvPr id="20" name="Footer Placeholder 19"/>
          <p:cNvSpPr>
            <a:spLocks noGrp="1"/>
          </p:cNvSpPr>
          <p:nvPr>
            <p:ph type="ftr" sz="quarter" idx="3"/>
          </p:nvPr>
        </p:nvSpPr>
        <p:spPr/>
        <p:txBody>
          <a:bodyPr/>
          <a:lstStyle/>
          <a:p>
            <a:pPr algn="r"/>
            <a:r>
              <a:rPr lang="en-US" dirty="0" smtClean="0"/>
              <a:t>9</a:t>
            </a:r>
            <a:endParaRPr lang="en-US" dirty="0"/>
          </a:p>
        </p:txBody>
      </p:sp>
    </p:spTree>
    <p:extLst>
      <p:ext uri="{BB962C8B-B14F-4D97-AF65-F5344CB8AC3E}">
        <p14:creationId xmlns:p14="http://schemas.microsoft.com/office/powerpoint/2010/main" val="2732037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sp>
        <p:nvSpPr>
          <p:cNvPr id="3" name="TextBox 2"/>
          <p:cNvSpPr txBox="1"/>
          <p:nvPr/>
        </p:nvSpPr>
        <p:spPr>
          <a:xfrm>
            <a:off x="457200" y="1410377"/>
            <a:ext cx="8267700" cy="5016758"/>
          </a:xfrm>
          <a:prstGeom prst="rect">
            <a:avLst/>
          </a:prstGeom>
          <a:noFill/>
        </p:spPr>
        <p:txBody>
          <a:bodyPr wrap="square" rtlCol="0">
            <a:spAutoFit/>
          </a:bodyPr>
          <a:lstStyle/>
          <a:p>
            <a:r>
              <a:rPr lang="en-US" sz="2000" dirty="0">
                <a:latin typeface="+mn-lt"/>
              </a:rPr>
              <a:t>During the </a:t>
            </a:r>
            <a:r>
              <a:rPr lang="en-US" sz="2000" b="1" dirty="0">
                <a:solidFill>
                  <a:srgbClr val="C00000"/>
                </a:solidFill>
                <a:latin typeface="+mn-lt"/>
              </a:rPr>
              <a:t>Ownership</a:t>
            </a:r>
            <a:r>
              <a:rPr lang="en-US" sz="2000" dirty="0">
                <a:solidFill>
                  <a:srgbClr val="C00000"/>
                </a:solidFill>
                <a:latin typeface="+mn-lt"/>
              </a:rPr>
              <a:t> </a:t>
            </a:r>
            <a:r>
              <a:rPr lang="en-US" sz="2000" dirty="0">
                <a:latin typeface="+mn-lt"/>
              </a:rPr>
              <a:t>stage, </a:t>
            </a:r>
            <a:r>
              <a:rPr lang="en-US" sz="2000" dirty="0" smtClean="0">
                <a:latin typeface="+mn-lt"/>
              </a:rPr>
              <a:t>Marines will have adopted lasting efficient habits, and will act as </a:t>
            </a:r>
            <a:r>
              <a:rPr lang="en-US" sz="2000" dirty="0">
                <a:latin typeface="+mn-lt"/>
              </a:rPr>
              <a:t>a champion for the Energy Ethos </a:t>
            </a:r>
            <a:r>
              <a:rPr lang="en-US" sz="2000" dirty="0" smtClean="0">
                <a:latin typeface="+mn-lt"/>
              </a:rPr>
              <a:t>for their peers.</a:t>
            </a:r>
            <a:endParaRPr lang="en-US" sz="2000" dirty="0">
              <a:latin typeface="+mn-lt"/>
            </a:endParaRPr>
          </a:p>
          <a:p>
            <a:endParaRPr lang="en-US" sz="2000" dirty="0">
              <a:latin typeface="+mn-lt"/>
            </a:endParaRPr>
          </a:p>
          <a:p>
            <a:r>
              <a:rPr lang="en-US" sz="2000" dirty="0">
                <a:latin typeface="+mn-lt"/>
              </a:rPr>
              <a:t>A Marine </a:t>
            </a:r>
            <a:r>
              <a:rPr lang="en-US" sz="2000" dirty="0" smtClean="0">
                <a:latin typeface="+mn-lt"/>
              </a:rPr>
              <a:t>may take </a:t>
            </a:r>
            <a:r>
              <a:rPr lang="en-US" sz="2000" b="1" dirty="0" smtClean="0">
                <a:solidFill>
                  <a:srgbClr val="C00000"/>
                </a:solidFill>
                <a:latin typeface="+mn-lt"/>
              </a:rPr>
              <a:t>Ownership </a:t>
            </a:r>
            <a:r>
              <a:rPr lang="en-US" sz="2000" dirty="0">
                <a:latin typeface="+mn-lt"/>
              </a:rPr>
              <a:t>of the Energy Ethos </a:t>
            </a:r>
            <a:r>
              <a:rPr lang="en-US" sz="2000" dirty="0" smtClean="0">
                <a:latin typeface="+mn-lt"/>
              </a:rPr>
              <a:t>by:</a:t>
            </a:r>
            <a:endParaRPr lang="en-US" sz="2000" dirty="0">
              <a:latin typeface="+mn-lt"/>
            </a:endParaRPr>
          </a:p>
          <a:p>
            <a:pPr marL="285750" indent="-285750">
              <a:buFont typeface="Wingdings" panose="05000000000000000000" pitchFamily="2" charset="2"/>
              <a:buChar char="§"/>
            </a:pPr>
            <a:r>
              <a:rPr lang="en-US" sz="2000" dirty="0" smtClean="0">
                <a:latin typeface="+mn-lt"/>
              </a:rPr>
              <a:t>Taking </a:t>
            </a:r>
            <a:r>
              <a:rPr lang="en-US" sz="2000" dirty="0">
                <a:latin typeface="+mn-lt"/>
              </a:rPr>
              <a:t>an active role in assisting a UEM </a:t>
            </a:r>
            <a:r>
              <a:rPr lang="en-US" sz="2000" dirty="0" smtClean="0">
                <a:latin typeface="+mn-lt"/>
              </a:rPr>
              <a:t>with their </a:t>
            </a:r>
            <a:r>
              <a:rPr lang="en-US" sz="2000" dirty="0">
                <a:latin typeface="+mn-lt"/>
              </a:rPr>
              <a:t>efforts</a:t>
            </a:r>
          </a:p>
          <a:p>
            <a:pPr marL="285750" indent="-285750">
              <a:buFont typeface="Wingdings" panose="05000000000000000000" pitchFamily="2" charset="2"/>
              <a:buChar char="§"/>
            </a:pPr>
            <a:r>
              <a:rPr lang="en-US" sz="2000" dirty="0" smtClean="0">
                <a:latin typeface="+mn-lt"/>
              </a:rPr>
              <a:t>Advocating </a:t>
            </a:r>
            <a:r>
              <a:rPr lang="en-US" sz="2000" dirty="0">
                <a:latin typeface="+mn-lt"/>
              </a:rPr>
              <a:t>energy saving behaviors to other Marines</a:t>
            </a:r>
          </a:p>
          <a:p>
            <a:pPr marL="285750" indent="-285750">
              <a:buFont typeface="Wingdings" panose="05000000000000000000" pitchFamily="2" charset="2"/>
              <a:buChar char="§"/>
            </a:pPr>
            <a:r>
              <a:rPr lang="en-US" sz="2000" dirty="0" smtClean="0">
                <a:latin typeface="+mn-lt"/>
              </a:rPr>
              <a:t>Offering </a:t>
            </a:r>
            <a:r>
              <a:rPr lang="en-US" sz="2000" dirty="0">
                <a:latin typeface="+mn-lt"/>
              </a:rPr>
              <a:t>to help implement innovative energy ideas</a:t>
            </a:r>
          </a:p>
          <a:p>
            <a:endParaRPr lang="en-US" sz="2000" dirty="0" smtClean="0">
              <a:latin typeface="+mn-lt"/>
            </a:endParaRPr>
          </a:p>
          <a:p>
            <a:r>
              <a:rPr lang="en-US" sz="2000" b="1" dirty="0" smtClean="0">
                <a:solidFill>
                  <a:srgbClr val="C00000"/>
                </a:solidFill>
                <a:latin typeface="+mn-lt"/>
              </a:rPr>
              <a:t>UEMs should all achieve a state of Ownership </a:t>
            </a:r>
          </a:p>
          <a:p>
            <a:r>
              <a:rPr lang="en-US" sz="2000" b="1" dirty="0" smtClean="0">
                <a:solidFill>
                  <a:srgbClr val="C00000"/>
                </a:solidFill>
                <a:latin typeface="+mn-lt"/>
              </a:rPr>
              <a:t>of the Energy Ethos. </a:t>
            </a:r>
            <a:r>
              <a:rPr lang="en-US" sz="2000" dirty="0" smtClean="0">
                <a:latin typeface="+mn-lt"/>
              </a:rPr>
              <a:t>Many Marines won’t reach </a:t>
            </a:r>
          </a:p>
          <a:p>
            <a:r>
              <a:rPr lang="en-US" sz="2000" dirty="0" smtClean="0">
                <a:latin typeface="+mn-lt"/>
              </a:rPr>
              <a:t>this point, but the ones who do reach </a:t>
            </a:r>
          </a:p>
          <a:p>
            <a:r>
              <a:rPr lang="en-US" sz="2000" dirty="0" smtClean="0">
                <a:latin typeface="+mn-lt"/>
              </a:rPr>
              <a:t>Adoption or Ownership will be important </a:t>
            </a:r>
          </a:p>
          <a:p>
            <a:r>
              <a:rPr lang="en-US" sz="2000" dirty="0" smtClean="0">
                <a:latin typeface="+mn-lt"/>
              </a:rPr>
              <a:t>assets for a unit, helping to acclimate </a:t>
            </a:r>
          </a:p>
          <a:p>
            <a:r>
              <a:rPr lang="en-US" sz="2000" dirty="0" smtClean="0">
                <a:latin typeface="+mn-lt"/>
              </a:rPr>
              <a:t>new Marines to the unit’s </a:t>
            </a:r>
          </a:p>
          <a:p>
            <a:r>
              <a:rPr lang="en-US" sz="2000" dirty="0" smtClean="0">
                <a:latin typeface="+mn-lt"/>
              </a:rPr>
              <a:t>energy standards.</a:t>
            </a:r>
            <a:endParaRPr lang="en-US" sz="2000" dirty="0">
              <a:latin typeface="+mn-lt"/>
            </a:endParaRPr>
          </a:p>
          <a:p>
            <a:endParaRPr lang="en-US" sz="2000" dirty="0">
              <a:latin typeface="+mn-lt"/>
            </a:endParaRPr>
          </a:p>
        </p:txBody>
      </p:sp>
      <p:grpSp>
        <p:nvGrpSpPr>
          <p:cNvPr id="4" name="Group 3"/>
          <p:cNvGrpSpPr/>
          <p:nvPr/>
        </p:nvGrpSpPr>
        <p:grpSpPr>
          <a:xfrm>
            <a:off x="-4495800" y="-76200"/>
            <a:ext cx="13479425" cy="6781800"/>
            <a:chOff x="-6096000" y="-1371600"/>
            <a:chExt cx="13479425" cy="6781800"/>
          </a:xfrm>
        </p:grpSpPr>
        <p:grpSp>
          <p:nvGrpSpPr>
            <p:cNvPr id="5" name="Group 4"/>
            <p:cNvGrpSpPr/>
            <p:nvPr/>
          </p:nvGrpSpPr>
          <p:grpSpPr>
            <a:xfrm>
              <a:off x="-6096000" y="-1371600"/>
              <a:ext cx="13479425" cy="6781800"/>
              <a:chOff x="-6096000" y="-1371600"/>
              <a:chExt cx="13479425" cy="6781800"/>
            </a:xfrm>
          </p:grpSpPr>
          <p:sp>
            <p:nvSpPr>
              <p:cNvPr id="8" name="Arc 7"/>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1840557" y="1882509"/>
                <a:ext cx="5542868" cy="3468368"/>
                <a:chOff x="1840557" y="1882509"/>
                <a:chExt cx="5542868" cy="3468368"/>
              </a:xfrm>
            </p:grpSpPr>
            <p:sp>
              <p:nvSpPr>
                <p:cNvPr id="10" name="Oval 9"/>
                <p:cNvSpPr/>
                <p:nvPr/>
              </p:nvSpPr>
              <p:spPr>
                <a:xfrm>
                  <a:off x="3200400" y="50292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94574" y="1937927"/>
                  <a:ext cx="288851"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2" name="Oval 11"/>
                <p:cNvSpPr/>
                <p:nvPr/>
              </p:nvSpPr>
              <p:spPr>
                <a:xfrm>
                  <a:off x="5523614" y="4160222"/>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3528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40557" y="4843046"/>
                  <a:ext cx="1359843" cy="338554"/>
                </a:xfrm>
                <a:prstGeom prst="rect">
                  <a:avLst/>
                </a:prstGeom>
                <a:noFill/>
                <a:ln>
                  <a:noFill/>
                </a:ln>
              </p:spPr>
              <p:txBody>
                <a:bodyPr wrap="square" rtlCol="0">
                  <a:spAutoFit/>
                </a:bodyPr>
                <a:lstStyle/>
                <a:p>
                  <a:r>
                    <a:rPr lang="en-US" sz="1600" dirty="0" smtClean="0">
                      <a:solidFill>
                        <a:schemeClr val="bg1">
                          <a:lumMod val="50000"/>
                        </a:schemeClr>
                      </a:solidFill>
                      <a:latin typeface="+mn-lt"/>
                    </a:rPr>
                    <a:t>Awareness</a:t>
                  </a:r>
                  <a:endParaRPr lang="en-US" sz="1600" dirty="0">
                    <a:solidFill>
                      <a:schemeClr val="bg1">
                        <a:lumMod val="50000"/>
                      </a:schemeClr>
                    </a:solidFill>
                    <a:latin typeface="+mn-lt"/>
                  </a:endParaRPr>
                </a:p>
              </p:txBody>
            </p:sp>
            <p:sp>
              <p:nvSpPr>
                <p:cNvPr id="15" name="TextBox 14"/>
                <p:cNvSpPr txBox="1"/>
                <p:nvPr/>
              </p:nvSpPr>
              <p:spPr>
                <a:xfrm>
                  <a:off x="4419600" y="3897868"/>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Acceptance</a:t>
                  </a:r>
                  <a:endParaRPr lang="en-US" sz="1600" dirty="0">
                    <a:solidFill>
                      <a:schemeClr val="bg1">
                        <a:lumMod val="50000"/>
                      </a:schemeClr>
                    </a:solidFill>
                    <a:latin typeface="+mn-lt"/>
                  </a:endParaRPr>
                </a:p>
              </p:txBody>
            </p:sp>
            <p:sp>
              <p:nvSpPr>
                <p:cNvPr id="16" name="TextBox 15"/>
                <p:cNvSpPr txBox="1"/>
                <p:nvPr/>
              </p:nvSpPr>
              <p:spPr>
                <a:xfrm>
                  <a:off x="5638800" y="3124200"/>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Adoption</a:t>
                  </a:r>
                  <a:endParaRPr lang="en-US" sz="1600" dirty="0">
                    <a:solidFill>
                      <a:schemeClr val="bg1">
                        <a:lumMod val="50000"/>
                      </a:schemeClr>
                    </a:solidFill>
                    <a:latin typeface="+mn-lt"/>
                  </a:endParaRPr>
                </a:p>
              </p:txBody>
            </p:sp>
            <p:sp>
              <p:nvSpPr>
                <p:cNvPr id="17" name="TextBox 16"/>
                <p:cNvSpPr txBox="1"/>
                <p:nvPr/>
              </p:nvSpPr>
              <p:spPr>
                <a:xfrm>
                  <a:off x="5580764" y="1882509"/>
                  <a:ext cx="1639186" cy="400110"/>
                </a:xfrm>
                <a:prstGeom prst="rect">
                  <a:avLst/>
                </a:prstGeom>
                <a:noFill/>
              </p:spPr>
              <p:txBody>
                <a:bodyPr wrap="square" rtlCol="0">
                  <a:spAutoFit/>
                </a:bodyPr>
                <a:lstStyle/>
                <a:p>
                  <a:r>
                    <a:rPr lang="en-US" sz="2000" b="1" dirty="0" smtClean="0">
                      <a:solidFill>
                        <a:srgbClr val="C00000"/>
                      </a:solidFill>
                      <a:latin typeface="+mn-lt"/>
                    </a:rPr>
                    <a:t>Ownership</a:t>
                  </a:r>
                  <a:endParaRPr lang="en-US" sz="2000" b="1" dirty="0">
                    <a:solidFill>
                      <a:srgbClr val="C00000"/>
                    </a:solidFill>
                    <a:latin typeface="+mn-lt"/>
                  </a:endParaRPr>
                </a:p>
              </p:txBody>
            </p:sp>
            <p:cxnSp>
              <p:nvCxnSpPr>
                <p:cNvPr id="18" name="Straight Connector 17"/>
                <p:cNvCxnSpPr>
                  <a:stCxn id="8" idx="2"/>
                </p:cNvCxnSpPr>
                <p:nvPr/>
              </p:nvCxnSpPr>
              <p:spPr>
                <a:xfrm>
                  <a:off x="1840557" y="5348212"/>
                  <a:ext cx="5542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24400" y="5012323"/>
                  <a:ext cx="1295400" cy="338554"/>
                </a:xfrm>
                <a:prstGeom prst="rect">
                  <a:avLst/>
                </a:prstGeom>
                <a:noFill/>
              </p:spPr>
              <p:txBody>
                <a:bodyPr wrap="square" rtlCol="0">
                  <a:spAutoFit/>
                </a:bodyPr>
                <a:lstStyle/>
                <a:p>
                  <a:r>
                    <a:rPr lang="en-US" sz="1600" i="1" dirty="0" smtClean="0">
                      <a:latin typeface="+mn-lt"/>
                    </a:rPr>
                    <a:t>Time</a:t>
                  </a:r>
                  <a:endParaRPr lang="en-US" sz="1600" i="1" dirty="0">
                    <a:latin typeface="+mn-lt"/>
                  </a:endParaRPr>
                </a:p>
              </p:txBody>
            </p:sp>
          </p:grpSp>
        </p:grpSp>
        <p:sp>
          <p:nvSpPr>
            <p:cNvPr id="6" name="TextBox 5"/>
            <p:cNvSpPr txBox="1"/>
            <p:nvPr/>
          </p:nvSpPr>
          <p:spPr>
            <a:xfrm>
              <a:off x="3048000" y="4414391"/>
              <a:ext cx="1676400" cy="338554"/>
            </a:xfrm>
            <a:prstGeom prst="rect">
              <a:avLst/>
            </a:prstGeom>
            <a:noFill/>
          </p:spPr>
          <p:txBody>
            <a:bodyPr wrap="square" rtlCol="0">
              <a:spAutoFit/>
            </a:bodyPr>
            <a:lstStyle/>
            <a:p>
              <a:r>
                <a:rPr lang="en-US" sz="1600" dirty="0" smtClean="0">
                  <a:solidFill>
                    <a:schemeClr val="bg1">
                      <a:lumMod val="50000"/>
                    </a:schemeClr>
                  </a:solidFill>
                  <a:latin typeface="+mn-lt"/>
                </a:rPr>
                <a:t>Understanding</a:t>
              </a:r>
              <a:endParaRPr lang="en-US" sz="1600" dirty="0">
                <a:solidFill>
                  <a:schemeClr val="bg1">
                    <a:lumMod val="50000"/>
                  </a:schemeClr>
                </a:solidFill>
                <a:latin typeface="+mn-lt"/>
              </a:endParaRPr>
            </a:p>
          </p:txBody>
        </p:sp>
        <p:sp>
          <p:nvSpPr>
            <p:cNvPr id="7" name="Oval 6"/>
            <p:cNvSpPr/>
            <p:nvPr/>
          </p:nvSpPr>
          <p:spPr>
            <a:xfrm>
              <a:off x="4343400" y="47244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ooter Placeholder 19"/>
          <p:cNvSpPr>
            <a:spLocks noGrp="1"/>
          </p:cNvSpPr>
          <p:nvPr>
            <p:ph type="ftr" sz="quarter" idx="3"/>
          </p:nvPr>
        </p:nvSpPr>
        <p:spPr/>
        <p:txBody>
          <a:bodyPr/>
          <a:lstStyle/>
          <a:p>
            <a:pPr algn="r"/>
            <a:r>
              <a:rPr lang="en-US" dirty="0" smtClean="0"/>
              <a:t>10</a:t>
            </a:r>
            <a:endParaRPr lang="en-US" dirty="0"/>
          </a:p>
        </p:txBody>
      </p:sp>
    </p:spTree>
    <p:extLst>
      <p:ext uri="{BB962C8B-B14F-4D97-AF65-F5344CB8AC3E}">
        <p14:creationId xmlns:p14="http://schemas.microsoft.com/office/powerpoint/2010/main" val="273203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Theory</a:t>
            </a:r>
            <a:endParaRPr lang="en-US" dirty="0"/>
          </a:p>
        </p:txBody>
      </p:sp>
      <p:sp>
        <p:nvSpPr>
          <p:cNvPr id="3" name="Content Placeholder 2"/>
          <p:cNvSpPr>
            <a:spLocks noGrp="1"/>
          </p:cNvSpPr>
          <p:nvPr>
            <p:ph idx="1"/>
          </p:nvPr>
        </p:nvSpPr>
        <p:spPr/>
        <p:txBody>
          <a:bodyPr/>
          <a:lstStyle/>
          <a:p>
            <a:pPr marL="0" indent="0">
              <a:buNone/>
            </a:pPr>
            <a:r>
              <a:rPr lang="en-US" sz="2400" dirty="0" smtClean="0"/>
              <a:t>The Diffusion of Innovations Theory explains how Marines will adopt change at different rates. Some will try it immediately, while others may resist for a long time – don’t be discouraged if not all participate immediately!</a:t>
            </a:r>
          </a:p>
          <a:p>
            <a:pPr marL="0" indent="0" algn="ctr">
              <a:buNone/>
            </a:pPr>
            <a:endParaRPr lang="en-US" b="1" dirty="0" smtClean="0"/>
          </a:p>
          <a:p>
            <a:pPr marL="0" indent="0" algn="ctr">
              <a:buNone/>
            </a:pPr>
            <a:endParaRPr lang="en-US" b="1" dirty="0" smtClean="0"/>
          </a:p>
        </p:txBody>
      </p:sp>
      <p:graphicFrame>
        <p:nvGraphicFramePr>
          <p:cNvPr id="4" name="Chart 3"/>
          <p:cNvGraphicFramePr/>
          <p:nvPr>
            <p:extLst>
              <p:ext uri="{D42A27DB-BD31-4B8C-83A1-F6EECF244321}">
                <p14:modId xmlns:p14="http://schemas.microsoft.com/office/powerpoint/2010/main" val="1566273635"/>
              </p:ext>
            </p:extLst>
          </p:nvPr>
        </p:nvGraphicFramePr>
        <p:xfrm>
          <a:off x="1333500" y="3238500"/>
          <a:ext cx="6096000" cy="31178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bwMode="auto">
          <a:xfrm>
            <a:off x="3143250" y="6324600"/>
            <a:ext cx="3009900" cy="369332"/>
          </a:xfrm>
          <a:prstGeom prst="rect">
            <a:avLst/>
          </a:prstGeom>
          <a:solidFill>
            <a:schemeClr val="bg1"/>
          </a:solidFill>
          <a:ln w="9525">
            <a:noFill/>
            <a:miter lim="800000"/>
            <a:headEnd/>
            <a:tailEnd/>
          </a:ln>
        </p:spPr>
        <p:txBody>
          <a:bodyPr wrap="square" rtlCol="0">
            <a:spAutoFit/>
          </a:bodyPr>
          <a:lstStyle/>
          <a:p>
            <a:r>
              <a:rPr lang="en-US" sz="1800" b="1" dirty="0" smtClean="0">
                <a:latin typeface="+mn-lt"/>
              </a:rPr>
              <a:t>As time progresses </a:t>
            </a:r>
            <a:r>
              <a:rPr lang="en-US" sz="1800" b="1" dirty="0" smtClean="0">
                <a:latin typeface="+mn-lt"/>
                <a:sym typeface="Wingdings" panose="05000000000000000000" pitchFamily="2" charset="2"/>
              </a:rPr>
              <a:t> </a:t>
            </a:r>
            <a:endParaRPr lang="en-US" sz="1800" b="1" dirty="0">
              <a:latin typeface="+mn-lt"/>
            </a:endParaRPr>
          </a:p>
        </p:txBody>
      </p:sp>
      <p:sp>
        <p:nvSpPr>
          <p:cNvPr id="6" name="Footer Placeholder 5"/>
          <p:cNvSpPr>
            <a:spLocks noGrp="1"/>
          </p:cNvSpPr>
          <p:nvPr>
            <p:ph type="ftr" sz="quarter" idx="3"/>
          </p:nvPr>
        </p:nvSpPr>
        <p:spPr/>
        <p:txBody>
          <a:bodyPr/>
          <a:lstStyle/>
          <a:p>
            <a:pPr algn="r"/>
            <a:r>
              <a:rPr lang="en-US" dirty="0" smtClean="0"/>
              <a:t>11</a:t>
            </a:r>
            <a:endParaRPr lang="en-US" dirty="0"/>
          </a:p>
        </p:txBody>
      </p:sp>
    </p:spTree>
    <p:extLst>
      <p:ext uri="{BB962C8B-B14F-4D97-AF65-F5344CB8AC3E}">
        <p14:creationId xmlns:p14="http://schemas.microsoft.com/office/powerpoint/2010/main" val="3787759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Theory</a:t>
            </a:r>
            <a:endParaRPr lang="en-US" dirty="0"/>
          </a:p>
        </p:txBody>
      </p:sp>
      <p:sp>
        <p:nvSpPr>
          <p:cNvPr id="3" name="Content Placeholder 2"/>
          <p:cNvSpPr>
            <a:spLocks noGrp="1"/>
          </p:cNvSpPr>
          <p:nvPr>
            <p:ph idx="1"/>
          </p:nvPr>
        </p:nvSpPr>
        <p:spPr/>
        <p:txBody>
          <a:bodyPr/>
          <a:lstStyle/>
          <a:p>
            <a:pPr marL="0" indent="0">
              <a:buNone/>
            </a:pPr>
            <a:r>
              <a:rPr lang="en-US" sz="2400" dirty="0" smtClean="0"/>
              <a:t>The best way </a:t>
            </a:r>
            <a:r>
              <a:rPr lang="en-US" sz="2400" dirty="0"/>
              <a:t>to successfully change behaviors is to make </a:t>
            </a:r>
            <a:r>
              <a:rPr lang="en-US" sz="2400" dirty="0" smtClean="0"/>
              <a:t>the change “Easy</a:t>
            </a:r>
            <a:r>
              <a:rPr lang="en-US" sz="2400" dirty="0"/>
              <a:t>, Fun, and Popular</a:t>
            </a:r>
            <a:r>
              <a:rPr lang="en-US" sz="2400" dirty="0" smtClean="0"/>
              <a:t>.”</a:t>
            </a:r>
            <a:endParaRPr lang="en-US" sz="2400" dirty="0"/>
          </a:p>
          <a:p>
            <a:pPr marL="0" indent="0">
              <a:buNone/>
            </a:pPr>
            <a:endParaRPr lang="en-US" sz="2400" dirty="0" smtClean="0"/>
          </a:p>
          <a:p>
            <a:pPr marL="0" indent="0" algn="ctr">
              <a:buNone/>
            </a:pPr>
            <a:endParaRPr lang="en-US" b="1" dirty="0" smtClean="0"/>
          </a:p>
          <a:p>
            <a:pPr marL="0" indent="0" algn="ctr">
              <a:buNone/>
            </a:pPr>
            <a:endParaRPr lang="en-US" b="1" dirty="0" smtClean="0"/>
          </a:p>
        </p:txBody>
      </p:sp>
      <p:graphicFrame>
        <p:nvGraphicFramePr>
          <p:cNvPr id="4" name="Table 3"/>
          <p:cNvGraphicFramePr>
            <a:graphicFrameLocks noGrp="1"/>
          </p:cNvGraphicFramePr>
          <p:nvPr>
            <p:extLst>
              <p:ext uri="{D42A27DB-BD31-4B8C-83A1-F6EECF244321}">
                <p14:modId xmlns:p14="http://schemas.microsoft.com/office/powerpoint/2010/main" val="1598706992"/>
              </p:ext>
            </p:extLst>
          </p:nvPr>
        </p:nvGraphicFramePr>
        <p:xfrm>
          <a:off x="514350" y="2616200"/>
          <a:ext cx="8134350" cy="3967480"/>
        </p:xfrm>
        <a:graphic>
          <a:graphicData uri="http://schemas.openxmlformats.org/drawingml/2006/table">
            <a:tbl>
              <a:tblPr firstRow="1" bandRow="1">
                <a:tableStyleId>{5C22544A-7EE6-4342-B048-85BDC9FD1C3A}</a:tableStyleId>
              </a:tblPr>
              <a:tblGrid>
                <a:gridCol w="2711450"/>
                <a:gridCol w="2711450"/>
                <a:gridCol w="2711450"/>
              </a:tblGrid>
              <a:tr h="584200">
                <a:tc>
                  <a:txBody>
                    <a:bodyPr/>
                    <a:lstStyle/>
                    <a:p>
                      <a:pPr algn="ctr"/>
                      <a:r>
                        <a:rPr lang="en-US" sz="2400" dirty="0" smtClean="0">
                          <a:solidFill>
                            <a:schemeClr val="bg1"/>
                          </a:solidFill>
                        </a:rPr>
                        <a:t>Easy</a:t>
                      </a:r>
                      <a:endParaRPr lang="en-US"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400" dirty="0" smtClean="0">
                          <a:solidFill>
                            <a:schemeClr val="bg1"/>
                          </a:solidFill>
                        </a:rPr>
                        <a:t>Fun</a:t>
                      </a:r>
                      <a:endParaRPr lang="en-US"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400" dirty="0" smtClean="0">
                          <a:solidFill>
                            <a:schemeClr val="bg1"/>
                          </a:solidFill>
                        </a:rPr>
                        <a:t>Popular</a:t>
                      </a:r>
                      <a:endParaRPr lang="en-US"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70840">
                <a:tc>
                  <a:txBody>
                    <a:bodyPr/>
                    <a:lstStyle/>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Provide Marines with precise instructions</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Emphasize how simple these changes are</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Incorporate competition</a:t>
                      </a:r>
                    </a:p>
                    <a:p>
                      <a:pPr marL="0" indent="0">
                        <a:buFont typeface="Wingdings" panose="05000000000000000000" pitchFamily="2" charset="2"/>
                        <a:buNone/>
                      </a:pPr>
                      <a:endParaRPr lang="en-US" sz="2400" dirty="0" smtClean="0"/>
                    </a:p>
                    <a:p>
                      <a:pPr marL="285750" indent="-285750">
                        <a:buFont typeface="Wingdings" panose="05000000000000000000" pitchFamily="2" charset="2"/>
                        <a:buChar char="§"/>
                      </a:pPr>
                      <a:r>
                        <a:rPr lang="en-US" sz="2400" dirty="0" smtClean="0"/>
                        <a:t>Encourage Marines to work together</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Get Marines talking about it</a:t>
                      </a:r>
                    </a:p>
                    <a:p>
                      <a:pPr marL="0" indent="0">
                        <a:buFont typeface="Wingdings" panose="05000000000000000000" pitchFamily="2" charset="2"/>
                        <a:buNone/>
                      </a:pPr>
                      <a:endParaRPr lang="en-US" sz="2400" dirty="0" smtClean="0"/>
                    </a:p>
                    <a:p>
                      <a:pPr marL="285750" indent="-285750">
                        <a:buFont typeface="Wingdings" panose="05000000000000000000" pitchFamily="2" charset="2"/>
                        <a:buChar char="§"/>
                      </a:pPr>
                      <a:r>
                        <a:rPr lang="en-US" sz="2400" dirty="0" smtClean="0"/>
                        <a:t>Ask leadership to make it a unit priority</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Footer Placeholder 4"/>
          <p:cNvSpPr>
            <a:spLocks noGrp="1"/>
          </p:cNvSpPr>
          <p:nvPr>
            <p:ph type="ftr" sz="quarter" idx="3"/>
          </p:nvPr>
        </p:nvSpPr>
        <p:spPr/>
        <p:txBody>
          <a:bodyPr/>
          <a:lstStyle/>
          <a:p>
            <a:pPr algn="r"/>
            <a:r>
              <a:rPr lang="en-US" dirty="0" smtClean="0"/>
              <a:t>12</a:t>
            </a:r>
            <a:endParaRPr lang="en-US" dirty="0"/>
          </a:p>
        </p:txBody>
      </p:sp>
    </p:spTree>
    <p:extLst>
      <p:ext uri="{BB962C8B-B14F-4D97-AF65-F5344CB8AC3E}">
        <p14:creationId xmlns:p14="http://schemas.microsoft.com/office/powerpoint/2010/main" val="160332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Theory</a:t>
            </a:r>
            <a:endParaRPr lang="en-US" dirty="0"/>
          </a:p>
        </p:txBody>
      </p:sp>
      <p:sp>
        <p:nvSpPr>
          <p:cNvPr id="7" name="TextBox 6"/>
          <p:cNvSpPr txBox="1"/>
          <p:nvPr/>
        </p:nvSpPr>
        <p:spPr bwMode="auto">
          <a:xfrm>
            <a:off x="590550" y="1581150"/>
            <a:ext cx="7600950" cy="4708981"/>
          </a:xfrm>
          <a:prstGeom prst="rect">
            <a:avLst/>
          </a:prstGeom>
          <a:solidFill>
            <a:schemeClr val="bg1"/>
          </a:solidFill>
          <a:ln w="76200">
            <a:noFill/>
            <a:miter lim="800000"/>
            <a:headEnd/>
            <a:tailEnd/>
          </a:ln>
        </p:spPr>
        <p:txBody>
          <a:bodyPr wrap="square" rtlCol="0">
            <a:spAutoFit/>
          </a:bodyPr>
          <a:lstStyle/>
          <a:p>
            <a:pPr marL="0" indent="0" algn="ctr">
              <a:buNone/>
            </a:pPr>
            <a:r>
              <a:rPr lang="en-US" sz="2800" b="1" dirty="0" smtClean="0">
                <a:latin typeface="+mn-lt"/>
              </a:rPr>
              <a:t>Individuals will </a:t>
            </a:r>
            <a:r>
              <a:rPr lang="en-US" sz="2800" b="1" dirty="0">
                <a:latin typeface="+mn-lt"/>
              </a:rPr>
              <a:t>change if they</a:t>
            </a:r>
            <a:r>
              <a:rPr lang="en-US" sz="2800" b="1" dirty="0" smtClean="0">
                <a:latin typeface="+mn-lt"/>
              </a:rPr>
              <a:t>:</a:t>
            </a:r>
          </a:p>
          <a:p>
            <a:pPr marL="228600" indent="-228600">
              <a:buFont typeface="+mj-lt"/>
              <a:buAutoNum type="arabicPeriod"/>
            </a:pPr>
            <a:endParaRPr lang="en-US" sz="1100" b="1" dirty="0">
              <a:latin typeface="+mn-lt"/>
            </a:endParaRPr>
          </a:p>
          <a:p>
            <a:pPr marL="514350" indent="-514350">
              <a:lnSpc>
                <a:spcPct val="150000"/>
              </a:lnSpc>
              <a:buFont typeface="+mj-lt"/>
              <a:buAutoNum type="arabicPeriod"/>
            </a:pPr>
            <a:r>
              <a:rPr lang="en-US" sz="2800" dirty="0" smtClean="0">
                <a:latin typeface="+mn-lt"/>
              </a:rPr>
              <a:t>Believe </a:t>
            </a:r>
            <a:r>
              <a:rPr lang="en-US" sz="2800" dirty="0">
                <a:latin typeface="+mn-lt"/>
              </a:rPr>
              <a:t>the new behaviors are important</a:t>
            </a:r>
          </a:p>
          <a:p>
            <a:pPr marL="514350" indent="-514350">
              <a:lnSpc>
                <a:spcPct val="150000"/>
              </a:lnSpc>
              <a:buFont typeface="+mj-lt"/>
              <a:buAutoNum type="arabicPeriod"/>
            </a:pPr>
            <a:r>
              <a:rPr lang="en-US" sz="2800" dirty="0" smtClean="0">
                <a:latin typeface="+mn-lt"/>
              </a:rPr>
              <a:t>Think </a:t>
            </a:r>
            <a:r>
              <a:rPr lang="en-US" sz="2800" dirty="0">
                <a:latin typeface="+mn-lt"/>
              </a:rPr>
              <a:t>their actions will make a difference</a:t>
            </a:r>
          </a:p>
          <a:p>
            <a:pPr marL="514350" indent="-514350">
              <a:lnSpc>
                <a:spcPct val="150000"/>
              </a:lnSpc>
              <a:buFont typeface="+mj-lt"/>
              <a:buAutoNum type="arabicPeriod"/>
            </a:pPr>
            <a:r>
              <a:rPr lang="en-US" sz="2800" dirty="0" smtClean="0">
                <a:latin typeface="+mn-lt"/>
              </a:rPr>
              <a:t>Have </a:t>
            </a:r>
            <a:r>
              <a:rPr lang="en-US" sz="2800" dirty="0">
                <a:latin typeface="+mn-lt"/>
              </a:rPr>
              <a:t>seen others do it</a:t>
            </a:r>
          </a:p>
          <a:p>
            <a:pPr marL="514350" indent="-514350">
              <a:lnSpc>
                <a:spcPct val="150000"/>
              </a:lnSpc>
              <a:buFont typeface="+mj-lt"/>
              <a:buAutoNum type="arabicPeriod"/>
            </a:pPr>
            <a:r>
              <a:rPr lang="en-US" sz="2800" dirty="0" smtClean="0">
                <a:latin typeface="+mn-lt"/>
              </a:rPr>
              <a:t>Think </a:t>
            </a:r>
            <a:r>
              <a:rPr lang="en-US" sz="2800" dirty="0">
                <a:latin typeface="+mn-lt"/>
              </a:rPr>
              <a:t>it is the norm in their </a:t>
            </a:r>
            <a:r>
              <a:rPr lang="en-US" sz="2800" dirty="0" smtClean="0">
                <a:latin typeface="+mn-lt"/>
              </a:rPr>
              <a:t>group</a:t>
            </a:r>
          </a:p>
          <a:p>
            <a:pPr marL="514350" indent="-514350">
              <a:lnSpc>
                <a:spcPct val="150000"/>
              </a:lnSpc>
              <a:buFont typeface="+mj-lt"/>
              <a:buAutoNum type="arabicPeriod"/>
            </a:pPr>
            <a:r>
              <a:rPr lang="en-US" sz="2800" dirty="0" smtClean="0">
                <a:latin typeface="+mn-lt"/>
              </a:rPr>
              <a:t>Know </a:t>
            </a:r>
            <a:r>
              <a:rPr lang="en-US" sz="2800" dirty="0">
                <a:latin typeface="+mn-lt"/>
              </a:rPr>
              <a:t>how to do it and believe that they can</a:t>
            </a:r>
          </a:p>
          <a:p>
            <a:pPr marL="514350" indent="-514350">
              <a:lnSpc>
                <a:spcPct val="150000"/>
              </a:lnSpc>
              <a:buFont typeface="+mj-lt"/>
              <a:buAutoNum type="arabicPeriod"/>
            </a:pPr>
            <a:r>
              <a:rPr lang="en-US" sz="2800" dirty="0" smtClean="0">
                <a:latin typeface="+mn-lt"/>
              </a:rPr>
              <a:t>See </a:t>
            </a:r>
            <a:r>
              <a:rPr lang="en-US" sz="2800" dirty="0">
                <a:latin typeface="+mn-lt"/>
              </a:rPr>
              <a:t>that their actions are having an impact</a:t>
            </a:r>
          </a:p>
          <a:p>
            <a:endParaRPr lang="en-US" sz="900" b="1" dirty="0">
              <a:solidFill>
                <a:srgbClr val="FF0000"/>
              </a:solidFill>
            </a:endParaRPr>
          </a:p>
        </p:txBody>
      </p:sp>
      <p:sp>
        <p:nvSpPr>
          <p:cNvPr id="3" name="Footer Placeholder 2"/>
          <p:cNvSpPr>
            <a:spLocks noGrp="1"/>
          </p:cNvSpPr>
          <p:nvPr>
            <p:ph type="ftr" sz="quarter" idx="3"/>
          </p:nvPr>
        </p:nvSpPr>
        <p:spPr/>
        <p:txBody>
          <a:bodyPr/>
          <a:lstStyle/>
          <a:p>
            <a:pPr algn="r"/>
            <a:r>
              <a:rPr lang="en-US" dirty="0" smtClean="0"/>
              <a:t>13</a:t>
            </a:r>
            <a:endParaRPr lang="en-US" dirty="0"/>
          </a:p>
        </p:txBody>
      </p:sp>
    </p:spTree>
    <p:extLst>
      <p:ext uri="{BB962C8B-B14F-4D97-AF65-F5344CB8AC3E}">
        <p14:creationId xmlns:p14="http://schemas.microsoft.com/office/powerpoint/2010/main" val="319730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Materials for Change</a:t>
            </a:r>
            <a:endParaRPr lang="en-US" dirty="0"/>
          </a:p>
        </p:txBody>
      </p:sp>
      <p:pic>
        <p:nvPicPr>
          <p:cNvPr id="3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162" t="22266" r="16797" b="20899"/>
          <a:stretch/>
        </p:blipFill>
        <p:spPr bwMode="auto">
          <a:xfrm>
            <a:off x="271895" y="2055622"/>
            <a:ext cx="2301324" cy="2970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0053" t="22851" r="10620" b="21289"/>
          <a:stretch/>
        </p:blipFill>
        <p:spPr bwMode="auto">
          <a:xfrm>
            <a:off x="4834549" y="3641047"/>
            <a:ext cx="4065641" cy="2996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6252" t="22071" r="16780" b="21192"/>
          <a:stretch/>
        </p:blipFill>
        <p:spPr bwMode="auto">
          <a:xfrm>
            <a:off x="2712782" y="2065749"/>
            <a:ext cx="2295525" cy="2970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6210" t="21807" r="16852" b="21045"/>
          <a:stretch/>
        </p:blipFill>
        <p:spPr bwMode="auto">
          <a:xfrm>
            <a:off x="1502950" y="3484811"/>
            <a:ext cx="2274812" cy="2970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186" t="22395" r="11301" b="21875"/>
          <a:stretch/>
        </p:blipFill>
        <p:spPr bwMode="auto">
          <a:xfrm>
            <a:off x="6987330" y="1942191"/>
            <a:ext cx="1912860" cy="149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8537" t="42016" r="20143" b="49316"/>
          <a:stretch/>
        </p:blipFill>
        <p:spPr bwMode="auto">
          <a:xfrm>
            <a:off x="5258850" y="2407227"/>
            <a:ext cx="1921638" cy="569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bwMode="auto">
          <a:xfrm>
            <a:off x="754743" y="1304865"/>
            <a:ext cx="7779657" cy="1569660"/>
          </a:xfrm>
          <a:prstGeom prst="rect">
            <a:avLst/>
          </a:prstGeom>
          <a:noFill/>
          <a:ln w="9525">
            <a:noFill/>
            <a:miter lim="800000"/>
            <a:headEnd/>
            <a:tailEnd/>
          </a:ln>
        </p:spPr>
        <p:txBody>
          <a:bodyPr wrap="square" rtlCol="0">
            <a:spAutoFit/>
          </a:bodyPr>
          <a:lstStyle/>
          <a:p>
            <a:r>
              <a:rPr lang="en-US" sz="1800" dirty="0" smtClean="0">
                <a:latin typeface="+mj-lt"/>
              </a:rPr>
              <a:t>Over 40 communications pieces were developed to support Marine Corps Energy behavior change efforts. </a:t>
            </a:r>
          </a:p>
          <a:p>
            <a:endParaRPr lang="en-US" sz="2000" dirty="0">
              <a:latin typeface="+mj-lt"/>
            </a:endParaRPr>
          </a:p>
          <a:p>
            <a:endParaRPr lang="en-US" sz="1600" dirty="0">
              <a:latin typeface="+mj-lt"/>
            </a:endParaRPr>
          </a:p>
          <a:p>
            <a:endParaRPr lang="en-US" sz="1600" dirty="0" smtClean="0">
              <a:latin typeface="+mj-lt"/>
            </a:endParaRPr>
          </a:p>
          <a:p>
            <a:endParaRPr lang="en-US" sz="800" b="1" dirty="0">
              <a:solidFill>
                <a:srgbClr val="FF0000"/>
              </a:solidFill>
            </a:endParaRPr>
          </a:p>
        </p:txBody>
      </p:sp>
      <p:sp>
        <p:nvSpPr>
          <p:cNvPr id="2" name="Footer Placeholder 1"/>
          <p:cNvSpPr>
            <a:spLocks noGrp="1"/>
          </p:cNvSpPr>
          <p:nvPr>
            <p:ph type="ftr" sz="quarter" idx="3"/>
          </p:nvPr>
        </p:nvSpPr>
        <p:spPr/>
        <p:txBody>
          <a:bodyPr/>
          <a:lstStyle/>
          <a:p>
            <a:pPr algn="r"/>
            <a:r>
              <a:rPr lang="en-US" dirty="0" smtClean="0"/>
              <a:t>14</a:t>
            </a:r>
            <a:endParaRPr lang="en-US" dirty="0"/>
          </a:p>
        </p:txBody>
      </p:sp>
    </p:spTree>
    <p:extLst>
      <p:ext uri="{BB962C8B-B14F-4D97-AF65-F5344CB8AC3E}">
        <p14:creationId xmlns:p14="http://schemas.microsoft.com/office/powerpoint/2010/main" val="269654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Challenges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i="1" dirty="0" smtClean="0"/>
              <a:t>Think of the challenges you will have in getting Marines in your unit to make changes to their energy behavior. What are some that you predict?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398" y="2937008"/>
            <a:ext cx="5959363" cy="355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p:txBody>
          <a:bodyPr/>
          <a:lstStyle/>
          <a:p>
            <a:pPr algn="r"/>
            <a:r>
              <a:rPr lang="en-US" dirty="0" smtClean="0"/>
              <a:t>15</a:t>
            </a:r>
            <a:endParaRPr lang="en-US" dirty="0"/>
          </a:p>
        </p:txBody>
      </p:sp>
    </p:spTree>
    <p:extLst>
      <p:ext uri="{BB962C8B-B14F-4D97-AF65-F5344CB8AC3E}">
        <p14:creationId xmlns:p14="http://schemas.microsoft.com/office/powerpoint/2010/main" val="17282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Motivations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i="1" dirty="0" smtClean="0"/>
              <a:t>We just discussed the challenges. Now, what are some things that may motivate Marines to change their behavior?</a:t>
            </a:r>
          </a:p>
        </p:txBody>
      </p:sp>
      <p:pic>
        <p:nvPicPr>
          <p:cNvPr id="2050" name="Picture 2" descr="https://pmev2.bah.com/sites/mcicom/GF-1%20Energy%20Programs%20PME/Energy%20Ethos/Project%20Documents/Resources%20and%20References/Campaign%20Image%20Repository/Installation-Specific%20Images/marineclassroo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50" y="2797175"/>
            <a:ext cx="4590288" cy="306019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pPr algn="r"/>
            <a:r>
              <a:rPr lang="en-US" smtClean="0"/>
              <a:t>16</a:t>
            </a:r>
            <a:endParaRPr lang="en-US" dirty="0"/>
          </a:p>
        </p:txBody>
      </p:sp>
    </p:spTree>
    <p:extLst>
      <p:ext uri="{BB962C8B-B14F-4D97-AF65-F5344CB8AC3E}">
        <p14:creationId xmlns:p14="http://schemas.microsoft.com/office/powerpoint/2010/main" val="135846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What is Behavior Change?</a:t>
            </a:r>
          </a:p>
          <a:p>
            <a:pPr>
              <a:buFont typeface="Wingdings" panose="05000000000000000000" pitchFamily="2" charset="2"/>
              <a:buChar char="§"/>
            </a:pPr>
            <a:r>
              <a:rPr lang="en-US" sz="2000" dirty="0" smtClean="0"/>
              <a:t>Behavior and the Energy Ethos</a:t>
            </a:r>
          </a:p>
          <a:p>
            <a:pPr>
              <a:buFont typeface="Wingdings" panose="05000000000000000000" pitchFamily="2" charset="2"/>
              <a:buChar char="§"/>
            </a:pPr>
            <a:r>
              <a:rPr lang="en-US" sz="2000" dirty="0" smtClean="0"/>
              <a:t>Audience</a:t>
            </a:r>
          </a:p>
          <a:p>
            <a:pPr>
              <a:buFont typeface="Wingdings" panose="05000000000000000000" pitchFamily="2" charset="2"/>
              <a:buChar char="§"/>
            </a:pPr>
            <a:r>
              <a:rPr lang="en-US" sz="2000" dirty="0" smtClean="0"/>
              <a:t>Behavior Change Curve</a:t>
            </a:r>
          </a:p>
          <a:p>
            <a:pPr>
              <a:buFont typeface="Wingdings" panose="05000000000000000000" pitchFamily="2" charset="2"/>
              <a:buChar char="§"/>
            </a:pPr>
            <a:r>
              <a:rPr lang="en-US" sz="2000" dirty="0" smtClean="0"/>
              <a:t>Behavior Change Theory</a:t>
            </a:r>
          </a:p>
          <a:p>
            <a:pPr>
              <a:buFont typeface="Wingdings" panose="05000000000000000000" pitchFamily="2" charset="2"/>
              <a:buChar char="§"/>
            </a:pPr>
            <a:r>
              <a:rPr lang="en-US" sz="2000" dirty="0" smtClean="0"/>
              <a:t>Promotional Materials</a:t>
            </a:r>
          </a:p>
          <a:p>
            <a:pPr>
              <a:buFont typeface="Wingdings" panose="05000000000000000000" pitchFamily="2" charset="2"/>
              <a:buChar char="§"/>
            </a:pPr>
            <a:r>
              <a:rPr lang="en-US" sz="2000" dirty="0" smtClean="0"/>
              <a:t>Discussion</a:t>
            </a:r>
          </a:p>
          <a:p>
            <a:pPr>
              <a:buFont typeface="Wingdings" panose="05000000000000000000" pitchFamily="2" charset="2"/>
              <a:buChar char="§"/>
            </a:pPr>
            <a:endParaRPr lang="en-US" sz="2000" dirty="0" smtClean="0"/>
          </a:p>
        </p:txBody>
      </p:sp>
      <p:sp>
        <p:nvSpPr>
          <p:cNvPr id="4" name="Title 1"/>
          <p:cNvSpPr txBox="1">
            <a:spLocks/>
          </p:cNvSpPr>
          <p:nvPr/>
        </p:nvSpPr>
        <p:spPr>
          <a:xfrm>
            <a:off x="1143000" y="252100"/>
            <a:ext cx="6934200" cy="609600"/>
          </a:xfrm>
          <a:prstGeom prst="rect">
            <a:avLst/>
          </a:prstGeom>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0" fontAlgn="base" hangingPunct="0">
              <a:spcBef>
                <a:spcPct val="0"/>
              </a:spcBef>
              <a:spcAft>
                <a:spcPct val="0"/>
              </a:spcAft>
              <a:defRPr sz="3200" b="1">
                <a:solidFill>
                  <a:schemeClr val="tx2"/>
                </a:solidFill>
                <a:latin typeface="Arial" charset="0"/>
                <a:cs typeface="Arial" charset="0"/>
              </a:defRPr>
            </a:lvl6pPr>
            <a:lvl7pPr marL="914400" algn="ctr" rtl="0" eaLnBrk="0" fontAlgn="base" hangingPunct="0">
              <a:spcBef>
                <a:spcPct val="0"/>
              </a:spcBef>
              <a:spcAft>
                <a:spcPct val="0"/>
              </a:spcAft>
              <a:defRPr sz="3200" b="1">
                <a:solidFill>
                  <a:schemeClr val="tx2"/>
                </a:solidFill>
                <a:latin typeface="Arial" charset="0"/>
                <a:cs typeface="Arial" charset="0"/>
              </a:defRPr>
            </a:lvl7pPr>
            <a:lvl8pPr marL="1371600" algn="ctr" rtl="0" eaLnBrk="0" fontAlgn="base" hangingPunct="0">
              <a:spcBef>
                <a:spcPct val="0"/>
              </a:spcBef>
              <a:spcAft>
                <a:spcPct val="0"/>
              </a:spcAft>
              <a:defRPr sz="3200" b="1">
                <a:solidFill>
                  <a:schemeClr val="tx2"/>
                </a:solidFill>
                <a:latin typeface="Arial" charset="0"/>
                <a:cs typeface="Arial" charset="0"/>
              </a:defRPr>
            </a:lvl8pPr>
            <a:lvl9pPr marL="1828800" algn="ctr" rtl="0" eaLnBrk="0" fontAlgn="base" hangingPunct="0">
              <a:spcBef>
                <a:spcPct val="0"/>
              </a:spcBef>
              <a:spcAft>
                <a:spcPct val="0"/>
              </a:spcAft>
              <a:defRPr sz="3200" b="1">
                <a:solidFill>
                  <a:schemeClr val="tx2"/>
                </a:solidFill>
                <a:latin typeface="Arial" charset="0"/>
                <a:cs typeface="Arial" charset="0"/>
              </a:defRPr>
            </a:lvl9pPr>
          </a:lstStyle>
          <a:p>
            <a:r>
              <a:rPr lang="en-US" sz="2800" dirty="0" smtClean="0">
                <a:solidFill>
                  <a:schemeClr val="tx1"/>
                </a:solidFill>
              </a:rPr>
              <a:t>Content Outline</a:t>
            </a:r>
            <a:endParaRPr lang="en-US" sz="2800" dirty="0">
              <a:solidFill>
                <a:schemeClr val="tx1"/>
              </a:solidFill>
            </a:endParaRPr>
          </a:p>
        </p:txBody>
      </p:sp>
      <p:sp>
        <p:nvSpPr>
          <p:cNvPr id="5" name="Footer Placeholder 4"/>
          <p:cNvSpPr>
            <a:spLocks noGrp="1"/>
          </p:cNvSpPr>
          <p:nvPr>
            <p:ph type="ftr" sz="quarter" idx="3"/>
          </p:nvPr>
        </p:nvSpPr>
        <p:spPr/>
        <p:txBody>
          <a:bodyPr/>
          <a:lstStyle/>
          <a:p>
            <a:pPr algn="r"/>
            <a:r>
              <a:rPr lang="en-US" smtClean="0"/>
              <a:t>1</a:t>
            </a:r>
            <a:endParaRPr lang="en-US" dirty="0"/>
          </a:p>
        </p:txBody>
      </p:sp>
    </p:spTree>
    <p:extLst>
      <p:ext uri="{BB962C8B-B14F-4D97-AF65-F5344CB8AC3E}">
        <p14:creationId xmlns:p14="http://schemas.microsoft.com/office/powerpoint/2010/main" val="280630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Behavior Change?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b="1" dirty="0"/>
              <a:t>Behavior </a:t>
            </a:r>
            <a:r>
              <a:rPr lang="en-US" sz="2000" b="1" dirty="0" smtClean="0"/>
              <a:t>change </a:t>
            </a:r>
            <a:r>
              <a:rPr lang="en-US" sz="2000" dirty="0"/>
              <a:t>programs, </a:t>
            </a:r>
            <a:r>
              <a:rPr lang="en-US" sz="2000" dirty="0" smtClean="0"/>
              <a:t>encompass </a:t>
            </a:r>
            <a:r>
              <a:rPr lang="en-US" sz="2000" dirty="0"/>
              <a:t>a broad range of activities and approaches, which focus on the individual, community, and environmental influences on </a:t>
            </a:r>
            <a:r>
              <a:rPr lang="en-US" sz="2000" dirty="0" smtClean="0"/>
              <a:t>specific behaviors – that once changed, will help achieve an end goal. </a:t>
            </a:r>
            <a:endParaRPr lang="en-US" sz="2000" dirty="0"/>
          </a:p>
          <a:p>
            <a:pPr>
              <a:buFont typeface="Wingdings" panose="05000000000000000000" pitchFamily="2" charset="2"/>
              <a:buChar char="§"/>
            </a:pPr>
            <a:endParaRPr lang="en-US" sz="2000" b="1" dirty="0" smtClean="0"/>
          </a:p>
          <a:p>
            <a:pPr>
              <a:buFont typeface="Wingdings" panose="05000000000000000000" pitchFamily="2" charset="2"/>
              <a:buChar char="§"/>
            </a:pPr>
            <a:r>
              <a:rPr lang="en-US" sz="2000" dirty="0" smtClean="0"/>
              <a:t>Examples of behavior change campaigns:</a:t>
            </a:r>
          </a:p>
          <a:p>
            <a:pPr lvl="1"/>
            <a:r>
              <a:rPr lang="en-US" sz="2000" dirty="0" smtClean="0"/>
              <a:t>“Only You Can Prevent Forest Fires”</a:t>
            </a:r>
          </a:p>
          <a:p>
            <a:pPr lvl="1"/>
            <a:r>
              <a:rPr lang="en-US" sz="2000" dirty="0" smtClean="0"/>
              <a:t>Wearing seatbelts (e.g., “Click It or Ticket”)</a:t>
            </a:r>
          </a:p>
          <a:p>
            <a:pPr lvl="1"/>
            <a:r>
              <a:rPr lang="en-US" sz="2000" dirty="0" smtClean="0"/>
              <a:t>Smoking cessation (e.g., “Truth” campaign)</a:t>
            </a:r>
          </a:p>
          <a:p>
            <a:pPr lvl="1"/>
            <a:r>
              <a:rPr lang="en-US" sz="2000" dirty="0" smtClean="0"/>
              <a:t>Exercise (e.g., “Let’s Move” campaign)</a:t>
            </a:r>
          </a:p>
          <a:p>
            <a:pPr lvl="1"/>
            <a:r>
              <a:rPr lang="en-US" sz="2000" i="1" dirty="0" smtClean="0"/>
              <a:t>…can you think of any more? USMC examples?</a:t>
            </a:r>
          </a:p>
          <a:p>
            <a:pPr lvl="1"/>
            <a:endParaRPr lang="en-US" sz="2000" dirty="0" smtClean="0"/>
          </a:p>
        </p:txBody>
      </p:sp>
      <p:sp>
        <p:nvSpPr>
          <p:cNvPr id="4" name="Footer Placeholder 3"/>
          <p:cNvSpPr>
            <a:spLocks noGrp="1"/>
          </p:cNvSpPr>
          <p:nvPr>
            <p:ph type="ftr" sz="quarter" idx="3"/>
          </p:nvPr>
        </p:nvSpPr>
        <p:spPr/>
        <p:txBody>
          <a:bodyPr/>
          <a:lstStyle/>
          <a:p>
            <a:pPr algn="r"/>
            <a:r>
              <a:rPr lang="en-US" dirty="0" smtClean="0"/>
              <a:t>2</a:t>
            </a:r>
            <a:endParaRPr lang="en-US" dirty="0"/>
          </a:p>
        </p:txBody>
      </p:sp>
    </p:spTree>
    <p:extLst>
      <p:ext uri="{BB962C8B-B14F-4D97-AF65-F5344CB8AC3E}">
        <p14:creationId xmlns:p14="http://schemas.microsoft.com/office/powerpoint/2010/main" val="341592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and the Energy Ethos</a:t>
            </a:r>
            <a:endParaRPr lang="en-US" dirty="0"/>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
            </a:pPr>
            <a:r>
              <a:rPr lang="en-US" sz="2000" dirty="0" smtClean="0"/>
              <a:t>The focus of our behavior </a:t>
            </a:r>
            <a:r>
              <a:rPr lang="en-US" sz="2000" dirty="0"/>
              <a:t>c</a:t>
            </a:r>
            <a:r>
              <a:rPr lang="en-US" sz="2000" dirty="0" smtClean="0"/>
              <a:t>hange effort is the Energy Ethos – </a:t>
            </a:r>
            <a:r>
              <a:rPr lang="en-US" sz="2000" i="1" dirty="0" smtClean="0"/>
              <a:t>the shared vision that the efficient </a:t>
            </a:r>
            <a:r>
              <a:rPr lang="en-US" sz="2000" i="1" dirty="0"/>
              <a:t>use of energy resources is a critical component of mission </a:t>
            </a:r>
            <a:r>
              <a:rPr lang="en-US" sz="2000" i="1" dirty="0" smtClean="0"/>
              <a:t>readiness. </a:t>
            </a:r>
            <a:r>
              <a:rPr lang="en-US" sz="2000" dirty="0" smtClean="0"/>
              <a:t>UEMs will promote the adoption of the Energy Ethos in their unit.</a:t>
            </a:r>
            <a:endParaRPr lang="en-US" sz="2000" i="1" dirty="0" smtClean="0"/>
          </a:p>
          <a:p>
            <a:pPr>
              <a:buFont typeface="Wingdings" panose="05000000000000000000" pitchFamily="2" charset="2"/>
              <a:buChar char="§"/>
            </a:pPr>
            <a:r>
              <a:rPr lang="en-US" sz="2000" dirty="0" smtClean="0"/>
              <a:t>Some specific behaviors the Energy Ethos calls for:</a:t>
            </a:r>
          </a:p>
          <a:p>
            <a:pPr lvl="1"/>
            <a:r>
              <a:rPr lang="en-US" sz="2000" dirty="0" smtClean="0"/>
              <a:t>Use less energy and water at work and at home (Turn off lights; use less heat/AC; use less water)</a:t>
            </a:r>
          </a:p>
          <a:p>
            <a:pPr lvl="1"/>
            <a:r>
              <a:rPr lang="en-US" sz="2000" dirty="0" smtClean="0"/>
              <a:t>Make a habit of reporting energy or water waste (Water leaks; windows open with AC on)</a:t>
            </a:r>
          </a:p>
          <a:p>
            <a:pPr lvl="1"/>
            <a:r>
              <a:rPr lang="en-US" sz="2000" dirty="0" smtClean="0"/>
              <a:t>Come up with innovative ideas for conservation</a:t>
            </a:r>
          </a:p>
          <a:p>
            <a:endParaRPr lang="en-US" sz="2000" dirty="0" smtClean="0"/>
          </a:p>
        </p:txBody>
      </p:sp>
      <p:sp>
        <p:nvSpPr>
          <p:cNvPr id="4" name="Footer Placeholder 3"/>
          <p:cNvSpPr>
            <a:spLocks noGrp="1"/>
          </p:cNvSpPr>
          <p:nvPr>
            <p:ph type="ftr" sz="quarter" idx="3"/>
          </p:nvPr>
        </p:nvSpPr>
        <p:spPr/>
        <p:txBody>
          <a:bodyPr/>
          <a:lstStyle/>
          <a:p>
            <a:pPr algn="r"/>
            <a:r>
              <a:rPr lang="en-US" dirty="0"/>
              <a:t>3</a:t>
            </a:r>
          </a:p>
        </p:txBody>
      </p:sp>
    </p:spTree>
    <p:extLst>
      <p:ext uri="{BB962C8B-B14F-4D97-AF65-F5344CB8AC3E}">
        <p14:creationId xmlns:p14="http://schemas.microsoft.com/office/powerpoint/2010/main" val="389570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Audience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Knowing your audience is </a:t>
            </a:r>
            <a:r>
              <a:rPr lang="en-US" sz="2000" u="sng" dirty="0" smtClean="0"/>
              <a:t>vital</a:t>
            </a:r>
            <a:r>
              <a:rPr lang="en-US" sz="2000" dirty="0" smtClean="0"/>
              <a:t> to behavior change.</a:t>
            </a:r>
          </a:p>
          <a:p>
            <a:pPr>
              <a:buFont typeface="Wingdings" panose="05000000000000000000" pitchFamily="2" charset="2"/>
              <a:buChar char="§"/>
            </a:pPr>
            <a:r>
              <a:rPr lang="en-US" sz="2000" dirty="0" smtClean="0"/>
              <a:t>Marines are one of the target audiences of the Energy Ethos. </a:t>
            </a:r>
          </a:p>
          <a:p>
            <a:pPr>
              <a:buFont typeface="Wingdings" panose="05000000000000000000" pitchFamily="2" charset="2"/>
              <a:buChar char="§"/>
            </a:pPr>
            <a:r>
              <a:rPr lang="en-US" sz="2000" i="1" dirty="0" smtClean="0"/>
              <a:t>You are a Marine – what are some characteristics and motivations of Marines?</a:t>
            </a:r>
          </a:p>
        </p:txBody>
      </p:sp>
      <p:pic>
        <p:nvPicPr>
          <p:cNvPr id="1026" name="Picture 2" descr="https://pmev2.bah.com/sites/mcicom/GF-1%20Energy%20Programs%20PME/Energy%20Ethos/Project%20Documents/Resources%20and%20References/Campaign%20Image%20Repository/Installation-Specific%20Images/marinehudd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264" y="3481372"/>
            <a:ext cx="4590288" cy="25812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pPr algn="r"/>
            <a:r>
              <a:rPr lang="en-US" dirty="0" smtClean="0"/>
              <a:t>4</a:t>
            </a:r>
            <a:endParaRPr lang="en-US" dirty="0"/>
          </a:p>
        </p:txBody>
      </p:sp>
    </p:spTree>
    <p:extLst>
      <p:ext uri="{BB962C8B-B14F-4D97-AF65-F5344CB8AC3E}">
        <p14:creationId xmlns:p14="http://schemas.microsoft.com/office/powerpoint/2010/main" val="355173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grpSp>
        <p:nvGrpSpPr>
          <p:cNvPr id="23" name="Group 22"/>
          <p:cNvGrpSpPr/>
          <p:nvPr/>
        </p:nvGrpSpPr>
        <p:grpSpPr>
          <a:xfrm>
            <a:off x="-6172200" y="-304860"/>
            <a:ext cx="13412046" cy="7058055"/>
            <a:chOff x="-6096000" y="-1371600"/>
            <a:chExt cx="13792200" cy="7258110"/>
          </a:xfrm>
        </p:grpSpPr>
        <p:sp>
          <p:nvSpPr>
            <p:cNvPr id="24" name="Arc 23"/>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a:off x="1371601" y="1676400"/>
              <a:ext cx="6324599" cy="4210110"/>
              <a:chOff x="1371601" y="1676400"/>
              <a:chExt cx="6324599" cy="4210110"/>
            </a:xfrm>
          </p:grpSpPr>
          <p:sp>
            <p:nvSpPr>
              <p:cNvPr id="26" name="Oval 25"/>
              <p:cNvSpPr/>
              <p:nvPr/>
            </p:nvSpPr>
            <p:spPr>
              <a:xfrm>
                <a:off x="3200400" y="5029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59349" y="470752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23614" y="41602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53200" y="33528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6600" y="1828800"/>
                <a:ext cx="304800" cy="304800"/>
              </a:xfrm>
              <a:prstGeom prst="ellipse">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933700" y="4400550"/>
                <a:ext cx="1676400" cy="338554"/>
              </a:xfrm>
              <a:prstGeom prst="rect">
                <a:avLst/>
              </a:prstGeom>
              <a:noFill/>
            </p:spPr>
            <p:txBody>
              <a:bodyPr wrap="square" rtlCol="0">
                <a:spAutoFit/>
              </a:bodyPr>
              <a:lstStyle/>
              <a:p>
                <a:r>
                  <a:rPr lang="en-US" sz="1600" dirty="0" smtClean="0">
                    <a:latin typeface="+mn-lt"/>
                  </a:rPr>
                  <a:t>Understanding</a:t>
                </a:r>
                <a:endParaRPr lang="en-US" sz="1600" dirty="0">
                  <a:latin typeface="+mn-lt"/>
                </a:endParaRPr>
              </a:p>
            </p:txBody>
          </p:sp>
          <p:sp>
            <p:nvSpPr>
              <p:cNvPr id="32" name="TextBox 31"/>
              <p:cNvSpPr txBox="1"/>
              <p:nvPr/>
            </p:nvSpPr>
            <p:spPr>
              <a:xfrm>
                <a:off x="2000250" y="4804946"/>
                <a:ext cx="1295400" cy="338554"/>
              </a:xfrm>
              <a:prstGeom prst="rect">
                <a:avLst/>
              </a:prstGeom>
              <a:noFill/>
            </p:spPr>
            <p:txBody>
              <a:bodyPr wrap="square" rtlCol="0">
                <a:spAutoFit/>
              </a:bodyPr>
              <a:lstStyle/>
              <a:p>
                <a:r>
                  <a:rPr lang="en-US" sz="1600" dirty="0" smtClean="0">
                    <a:latin typeface="+mn-lt"/>
                  </a:rPr>
                  <a:t>Awareness</a:t>
                </a:r>
                <a:endParaRPr lang="en-US" sz="1600" dirty="0">
                  <a:latin typeface="+mn-lt"/>
                </a:endParaRPr>
              </a:p>
            </p:txBody>
          </p:sp>
          <p:sp>
            <p:nvSpPr>
              <p:cNvPr id="33" name="TextBox 32"/>
              <p:cNvSpPr txBox="1"/>
              <p:nvPr/>
            </p:nvSpPr>
            <p:spPr>
              <a:xfrm>
                <a:off x="4267200" y="3897868"/>
                <a:ext cx="1295400" cy="338554"/>
              </a:xfrm>
              <a:prstGeom prst="rect">
                <a:avLst/>
              </a:prstGeom>
              <a:noFill/>
            </p:spPr>
            <p:txBody>
              <a:bodyPr wrap="square" rtlCol="0">
                <a:spAutoFit/>
              </a:bodyPr>
              <a:lstStyle/>
              <a:p>
                <a:r>
                  <a:rPr lang="en-US" sz="1600" dirty="0" smtClean="0">
                    <a:latin typeface="+mn-lt"/>
                  </a:rPr>
                  <a:t>Acceptance</a:t>
                </a:r>
                <a:endParaRPr lang="en-US" sz="1600" dirty="0">
                  <a:latin typeface="+mn-lt"/>
                </a:endParaRPr>
              </a:p>
            </p:txBody>
          </p:sp>
          <p:sp>
            <p:nvSpPr>
              <p:cNvPr id="34" name="TextBox 33"/>
              <p:cNvSpPr txBox="1"/>
              <p:nvPr/>
            </p:nvSpPr>
            <p:spPr>
              <a:xfrm>
                <a:off x="5562600" y="3124200"/>
                <a:ext cx="1295400" cy="338554"/>
              </a:xfrm>
              <a:prstGeom prst="rect">
                <a:avLst/>
              </a:prstGeom>
              <a:noFill/>
            </p:spPr>
            <p:txBody>
              <a:bodyPr wrap="square" rtlCol="0">
                <a:spAutoFit/>
              </a:bodyPr>
              <a:lstStyle/>
              <a:p>
                <a:r>
                  <a:rPr lang="en-US" sz="1600" dirty="0" smtClean="0">
                    <a:latin typeface="+mn-lt"/>
                  </a:rPr>
                  <a:t>Adoption</a:t>
                </a:r>
                <a:endParaRPr lang="en-US" sz="1600" dirty="0">
                  <a:latin typeface="+mn-lt"/>
                </a:endParaRPr>
              </a:p>
            </p:txBody>
          </p:sp>
          <p:sp>
            <p:nvSpPr>
              <p:cNvPr id="35" name="TextBox 34"/>
              <p:cNvSpPr txBox="1"/>
              <p:nvPr/>
            </p:nvSpPr>
            <p:spPr>
              <a:xfrm>
                <a:off x="5848350" y="1828800"/>
                <a:ext cx="1295400" cy="338554"/>
              </a:xfrm>
              <a:prstGeom prst="rect">
                <a:avLst/>
              </a:prstGeom>
              <a:noFill/>
            </p:spPr>
            <p:txBody>
              <a:bodyPr wrap="square" rtlCol="0">
                <a:spAutoFit/>
              </a:bodyPr>
              <a:lstStyle/>
              <a:p>
                <a:r>
                  <a:rPr lang="en-US" sz="1600" dirty="0" smtClean="0">
                    <a:latin typeface="+mn-lt"/>
                  </a:rPr>
                  <a:t>Ownership</a:t>
                </a:r>
                <a:endParaRPr lang="en-US" sz="1600" dirty="0">
                  <a:latin typeface="+mn-lt"/>
                </a:endParaRPr>
              </a:p>
            </p:txBody>
          </p:sp>
          <p:cxnSp>
            <p:nvCxnSpPr>
              <p:cNvPr id="36" name="Straight Connector 35"/>
              <p:cNvCxnSpPr>
                <a:stCxn id="24" idx="2"/>
              </p:cNvCxnSpPr>
              <p:nvPr/>
            </p:nvCxnSpPr>
            <p:spPr>
              <a:xfrm>
                <a:off x="1840557" y="5348212"/>
                <a:ext cx="5855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276257" y="3076546"/>
                <a:ext cx="2590798" cy="400110"/>
              </a:xfrm>
              <a:prstGeom prst="rect">
                <a:avLst/>
              </a:prstGeom>
              <a:noFill/>
            </p:spPr>
            <p:txBody>
              <a:bodyPr wrap="square" rtlCol="0">
                <a:spAutoFit/>
              </a:bodyPr>
              <a:lstStyle/>
              <a:p>
                <a:r>
                  <a:rPr lang="en-US" sz="2000" b="1" dirty="0" smtClean="0">
                    <a:latin typeface="+mn-lt"/>
                  </a:rPr>
                  <a:t>Level  of Support</a:t>
                </a:r>
                <a:endParaRPr lang="en-US" sz="2000" b="1" dirty="0">
                  <a:latin typeface="+mn-lt"/>
                </a:endParaRPr>
              </a:p>
            </p:txBody>
          </p:sp>
          <p:sp>
            <p:nvSpPr>
              <p:cNvPr id="38" name="TextBox 37"/>
              <p:cNvSpPr txBox="1"/>
              <p:nvPr/>
            </p:nvSpPr>
            <p:spPr>
              <a:xfrm>
                <a:off x="4495800" y="5486400"/>
                <a:ext cx="1295400" cy="400110"/>
              </a:xfrm>
              <a:prstGeom prst="rect">
                <a:avLst/>
              </a:prstGeom>
              <a:noFill/>
            </p:spPr>
            <p:txBody>
              <a:bodyPr wrap="square" rtlCol="0">
                <a:spAutoFit/>
              </a:bodyPr>
              <a:lstStyle/>
              <a:p>
                <a:r>
                  <a:rPr lang="en-US" sz="2000" b="1" dirty="0" smtClean="0">
                    <a:latin typeface="+mn-lt"/>
                  </a:rPr>
                  <a:t>Time</a:t>
                </a:r>
                <a:endParaRPr lang="en-US" sz="2000" b="1" dirty="0">
                  <a:latin typeface="+mn-lt"/>
                </a:endParaRPr>
              </a:p>
            </p:txBody>
          </p:sp>
          <p:cxnSp>
            <p:nvCxnSpPr>
              <p:cNvPr id="39" name="Straight Connector 38"/>
              <p:cNvCxnSpPr/>
              <p:nvPr/>
            </p:nvCxnSpPr>
            <p:spPr>
              <a:xfrm flipV="1">
                <a:off x="1840557" y="1676400"/>
                <a:ext cx="0" cy="3671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495300" y="1504950"/>
            <a:ext cx="8153400" cy="1015663"/>
          </a:xfrm>
          <a:prstGeom prst="rect">
            <a:avLst/>
          </a:prstGeom>
          <a:noFill/>
        </p:spPr>
        <p:txBody>
          <a:bodyPr wrap="square" rtlCol="0">
            <a:spAutoFit/>
          </a:bodyPr>
          <a:lstStyle/>
          <a:p>
            <a:r>
              <a:rPr lang="en-US" sz="2000" dirty="0" smtClean="0">
                <a:latin typeface="+mn-lt"/>
              </a:rPr>
              <a:t>Audiences all start at different points in the behavior change curve. The ultimate goal is to achieve a state of Ownership with all target audiences. </a:t>
            </a:r>
            <a:endParaRPr lang="en-US" sz="2000" dirty="0">
              <a:latin typeface="+mn-lt"/>
            </a:endParaRPr>
          </a:p>
        </p:txBody>
      </p:sp>
      <p:sp>
        <p:nvSpPr>
          <p:cNvPr id="3" name="Footer Placeholder 2"/>
          <p:cNvSpPr>
            <a:spLocks noGrp="1"/>
          </p:cNvSpPr>
          <p:nvPr>
            <p:ph type="ftr" sz="quarter" idx="3"/>
          </p:nvPr>
        </p:nvSpPr>
        <p:spPr/>
        <p:txBody>
          <a:bodyPr/>
          <a:lstStyle/>
          <a:p>
            <a:pPr algn="r"/>
            <a:r>
              <a:rPr lang="en-US" dirty="0"/>
              <a:t>5</a:t>
            </a:r>
          </a:p>
        </p:txBody>
      </p:sp>
    </p:spTree>
    <p:extLst>
      <p:ext uri="{BB962C8B-B14F-4D97-AF65-F5344CB8AC3E}">
        <p14:creationId xmlns:p14="http://schemas.microsoft.com/office/powerpoint/2010/main" val="157149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sp>
        <p:nvSpPr>
          <p:cNvPr id="21" name="TextBox 20"/>
          <p:cNvSpPr txBox="1"/>
          <p:nvPr/>
        </p:nvSpPr>
        <p:spPr>
          <a:xfrm>
            <a:off x="552450" y="1410377"/>
            <a:ext cx="7924800" cy="5324535"/>
          </a:xfrm>
          <a:prstGeom prst="rect">
            <a:avLst/>
          </a:prstGeom>
          <a:noFill/>
        </p:spPr>
        <p:txBody>
          <a:bodyPr wrap="square" rtlCol="0">
            <a:spAutoFit/>
          </a:bodyPr>
          <a:lstStyle/>
          <a:p>
            <a:r>
              <a:rPr lang="en-US" sz="2000" dirty="0" smtClean="0">
                <a:latin typeface="+mn-lt"/>
              </a:rPr>
              <a:t>During the </a:t>
            </a:r>
            <a:r>
              <a:rPr lang="en-US" sz="2000" b="1" dirty="0" smtClean="0">
                <a:solidFill>
                  <a:srgbClr val="C00000"/>
                </a:solidFill>
                <a:latin typeface="+mn-lt"/>
              </a:rPr>
              <a:t>Awareness</a:t>
            </a:r>
            <a:r>
              <a:rPr lang="en-US" sz="2000" dirty="0" smtClean="0">
                <a:solidFill>
                  <a:srgbClr val="C00000"/>
                </a:solidFill>
                <a:latin typeface="+mn-lt"/>
              </a:rPr>
              <a:t> </a:t>
            </a:r>
            <a:r>
              <a:rPr lang="en-US" sz="2000" dirty="0" smtClean="0">
                <a:latin typeface="+mn-lt"/>
              </a:rPr>
              <a:t>stage, Marines move from not knowing about energy to becoming aware that the UEM Program and Energy Ethos exist, and that energy is a priority.</a:t>
            </a:r>
          </a:p>
          <a:p>
            <a:endParaRPr lang="en-US" sz="2000" dirty="0">
              <a:latin typeface="+mn-lt"/>
            </a:endParaRPr>
          </a:p>
          <a:p>
            <a:r>
              <a:rPr lang="en-US" sz="2000" dirty="0">
                <a:latin typeface="+mn-lt"/>
              </a:rPr>
              <a:t>A Marine </a:t>
            </a:r>
            <a:r>
              <a:rPr lang="en-US" sz="2000" dirty="0" smtClean="0">
                <a:latin typeface="+mn-lt"/>
              </a:rPr>
              <a:t>may become </a:t>
            </a:r>
            <a:r>
              <a:rPr lang="en-US" sz="2000" b="1" dirty="0" smtClean="0">
                <a:solidFill>
                  <a:srgbClr val="C00000"/>
                </a:solidFill>
                <a:latin typeface="+mn-lt"/>
              </a:rPr>
              <a:t>Aware </a:t>
            </a:r>
            <a:r>
              <a:rPr lang="en-US" sz="2000" dirty="0">
                <a:latin typeface="+mn-lt"/>
              </a:rPr>
              <a:t>of the Energy Ethos </a:t>
            </a:r>
            <a:r>
              <a:rPr lang="en-US" sz="2000" dirty="0" smtClean="0">
                <a:latin typeface="+mn-lt"/>
              </a:rPr>
              <a:t>by:</a:t>
            </a:r>
            <a:endParaRPr lang="en-US" sz="2000" dirty="0">
              <a:latin typeface="+mn-lt"/>
            </a:endParaRPr>
          </a:p>
          <a:p>
            <a:pPr marL="285750" indent="-285750">
              <a:buFont typeface="Wingdings" panose="05000000000000000000" pitchFamily="2" charset="2"/>
              <a:buChar char="§"/>
            </a:pPr>
            <a:r>
              <a:rPr lang="en-US" sz="2000" dirty="0" smtClean="0">
                <a:latin typeface="+mn-lt"/>
              </a:rPr>
              <a:t>Hearing leadership </a:t>
            </a:r>
            <a:r>
              <a:rPr lang="en-US" sz="2000" dirty="0">
                <a:latin typeface="+mn-lt"/>
              </a:rPr>
              <a:t>talk about energy</a:t>
            </a:r>
          </a:p>
          <a:p>
            <a:pPr marL="285750" indent="-285750">
              <a:buFont typeface="Wingdings" panose="05000000000000000000" pitchFamily="2" charset="2"/>
              <a:buChar char="§"/>
            </a:pPr>
            <a:r>
              <a:rPr lang="en-US" sz="2000" dirty="0" smtClean="0">
                <a:latin typeface="+mn-lt"/>
              </a:rPr>
              <a:t>Noticing energy mentioned </a:t>
            </a:r>
            <a:r>
              <a:rPr lang="en-US" sz="2000" dirty="0">
                <a:latin typeface="+mn-lt"/>
              </a:rPr>
              <a:t>on news or social media</a:t>
            </a:r>
          </a:p>
          <a:p>
            <a:pPr marL="285750" indent="-285750">
              <a:buFont typeface="Wingdings" panose="05000000000000000000" pitchFamily="2" charset="2"/>
              <a:buChar char="§"/>
            </a:pPr>
            <a:r>
              <a:rPr lang="en-US" sz="2000" dirty="0" smtClean="0">
                <a:latin typeface="+mn-lt"/>
              </a:rPr>
              <a:t>Seeing </a:t>
            </a:r>
            <a:r>
              <a:rPr lang="en-US" sz="2000" dirty="0">
                <a:latin typeface="+mn-lt"/>
              </a:rPr>
              <a:t>posters and flyers about </a:t>
            </a:r>
            <a:r>
              <a:rPr lang="en-US" sz="2000" dirty="0" smtClean="0">
                <a:latin typeface="+mn-lt"/>
              </a:rPr>
              <a:t>energy</a:t>
            </a:r>
          </a:p>
          <a:p>
            <a:endParaRPr lang="en-US" sz="2000" dirty="0" smtClean="0">
              <a:latin typeface="+mn-lt"/>
            </a:endParaRPr>
          </a:p>
          <a:p>
            <a:r>
              <a:rPr lang="en-US" sz="2000" dirty="0" smtClean="0">
                <a:latin typeface="+mn-lt"/>
              </a:rPr>
              <a:t>To </a:t>
            </a:r>
            <a:r>
              <a:rPr lang="en-US" sz="2000" dirty="0">
                <a:latin typeface="+mn-lt"/>
              </a:rPr>
              <a:t>move </a:t>
            </a:r>
            <a:r>
              <a:rPr lang="en-US" sz="2000" dirty="0" smtClean="0">
                <a:latin typeface="+mn-lt"/>
              </a:rPr>
              <a:t>Marines to </a:t>
            </a:r>
            <a:r>
              <a:rPr lang="en-US" sz="2000" dirty="0">
                <a:latin typeface="+mn-lt"/>
              </a:rPr>
              <a:t>the next stage, UEMs </a:t>
            </a:r>
            <a:r>
              <a:rPr lang="en-US" sz="2000" dirty="0" smtClean="0">
                <a:latin typeface="+mn-lt"/>
              </a:rPr>
              <a:t>should:</a:t>
            </a:r>
            <a:endParaRPr lang="en-US" sz="2000" dirty="0">
              <a:latin typeface="+mn-lt"/>
            </a:endParaRPr>
          </a:p>
          <a:p>
            <a:pPr marL="285750" indent="-285750">
              <a:buFont typeface="Wingdings" panose="05000000000000000000" pitchFamily="2" charset="2"/>
              <a:buChar char="§"/>
            </a:pPr>
            <a:r>
              <a:rPr lang="en-US" sz="2000" dirty="0">
                <a:latin typeface="+mn-lt"/>
              </a:rPr>
              <a:t>Encourage Marines to read all communications</a:t>
            </a:r>
          </a:p>
          <a:p>
            <a:pPr marL="285750" indent="-285750">
              <a:buFont typeface="Wingdings" panose="05000000000000000000" pitchFamily="2" charset="2"/>
              <a:buChar char="§"/>
            </a:pPr>
            <a:r>
              <a:rPr lang="en-US" sz="2000" dirty="0">
                <a:latin typeface="+mn-lt"/>
              </a:rPr>
              <a:t>Actively answer questions from </a:t>
            </a:r>
            <a:r>
              <a:rPr lang="en-US" sz="2000" dirty="0" smtClean="0">
                <a:latin typeface="+mn-lt"/>
              </a:rPr>
              <a:t>the unit</a:t>
            </a:r>
            <a:endParaRPr lang="en-US" sz="2000" dirty="0">
              <a:latin typeface="+mn-lt"/>
            </a:endParaRPr>
          </a:p>
          <a:p>
            <a:pPr marL="285750" indent="-285750">
              <a:buFont typeface="Wingdings" panose="05000000000000000000" pitchFamily="2" charset="2"/>
              <a:buChar char="§"/>
            </a:pPr>
            <a:r>
              <a:rPr lang="en-US" sz="2000" dirty="0">
                <a:latin typeface="+mn-lt"/>
              </a:rPr>
              <a:t>Ask unit leadership to support </a:t>
            </a:r>
            <a:r>
              <a:rPr lang="en-US" sz="2000" dirty="0" smtClean="0">
                <a:latin typeface="+mn-lt"/>
              </a:rPr>
              <a:t>efforts</a:t>
            </a:r>
          </a:p>
          <a:p>
            <a:pPr marL="285750" indent="-285750">
              <a:buFont typeface="Wingdings" panose="05000000000000000000" pitchFamily="2" charset="2"/>
              <a:buChar char="§"/>
            </a:pPr>
            <a:r>
              <a:rPr lang="en-US" sz="2000" dirty="0">
                <a:latin typeface="+mn-lt"/>
              </a:rPr>
              <a:t>Post Marine Corps Energy posters</a:t>
            </a:r>
          </a:p>
          <a:p>
            <a:pPr marL="285750" indent="-285750">
              <a:buFont typeface="Wingdings" panose="05000000000000000000" pitchFamily="2" charset="2"/>
              <a:buChar char="§"/>
            </a:pPr>
            <a:endParaRPr lang="en-US" sz="2000" dirty="0" smtClean="0">
              <a:latin typeface="+mn-lt"/>
            </a:endParaRPr>
          </a:p>
          <a:p>
            <a:pPr marL="285750" indent="-285750">
              <a:buFont typeface="Wingdings" panose="05000000000000000000" pitchFamily="2" charset="2"/>
              <a:buChar char="§"/>
            </a:pPr>
            <a:endParaRPr lang="en-US" sz="2000" dirty="0" smtClean="0">
              <a:latin typeface="+mn-lt"/>
            </a:endParaRPr>
          </a:p>
          <a:p>
            <a:endParaRPr lang="en-US" sz="2000" dirty="0">
              <a:latin typeface="+mn-lt"/>
            </a:endParaRPr>
          </a:p>
        </p:txBody>
      </p:sp>
      <p:grpSp>
        <p:nvGrpSpPr>
          <p:cNvPr id="42" name="Group 41"/>
          <p:cNvGrpSpPr/>
          <p:nvPr/>
        </p:nvGrpSpPr>
        <p:grpSpPr>
          <a:xfrm>
            <a:off x="-4476750" y="-64937"/>
            <a:ext cx="13413519" cy="6781800"/>
            <a:chOff x="-6096000" y="-1371600"/>
            <a:chExt cx="13413519" cy="6781800"/>
          </a:xfrm>
        </p:grpSpPr>
        <p:grpSp>
          <p:nvGrpSpPr>
            <p:cNvPr id="43" name="Group 42"/>
            <p:cNvGrpSpPr/>
            <p:nvPr/>
          </p:nvGrpSpPr>
          <p:grpSpPr>
            <a:xfrm>
              <a:off x="-6096000" y="-1371600"/>
              <a:ext cx="13413519" cy="6781800"/>
              <a:chOff x="-6096000" y="-1371600"/>
              <a:chExt cx="13413519" cy="6781800"/>
            </a:xfrm>
          </p:grpSpPr>
          <p:sp>
            <p:nvSpPr>
              <p:cNvPr id="45" name="Arc 44"/>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p:cNvGrpSpPr/>
              <p:nvPr/>
            </p:nvGrpSpPr>
            <p:grpSpPr>
              <a:xfrm>
                <a:off x="1428750" y="1882509"/>
                <a:ext cx="5888769" cy="3468368"/>
                <a:chOff x="1428750" y="1882509"/>
                <a:chExt cx="5888769" cy="3468368"/>
              </a:xfrm>
            </p:grpSpPr>
            <p:sp>
              <p:nvSpPr>
                <p:cNvPr id="47" name="Oval 46"/>
                <p:cNvSpPr/>
                <p:nvPr/>
              </p:nvSpPr>
              <p:spPr>
                <a:xfrm>
                  <a:off x="3124200" y="4936123"/>
                  <a:ext cx="304800" cy="32167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359349" y="4707523"/>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523614" y="4160222"/>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553200" y="33528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048000" y="4419600"/>
                  <a:ext cx="1676400" cy="338554"/>
                </a:xfrm>
                <a:prstGeom prst="rect">
                  <a:avLst/>
                </a:prstGeom>
                <a:noFill/>
              </p:spPr>
              <p:txBody>
                <a:bodyPr wrap="square" rtlCol="0">
                  <a:spAutoFit/>
                </a:bodyPr>
                <a:lstStyle/>
                <a:p>
                  <a:r>
                    <a:rPr lang="en-US" sz="1600" dirty="0" smtClean="0">
                      <a:solidFill>
                        <a:schemeClr val="bg1">
                          <a:lumMod val="50000"/>
                        </a:schemeClr>
                      </a:solidFill>
                      <a:latin typeface="+mn-lt"/>
                    </a:rPr>
                    <a:t>Understanding</a:t>
                  </a:r>
                  <a:endParaRPr lang="en-US" sz="1600" dirty="0">
                    <a:solidFill>
                      <a:schemeClr val="bg1">
                        <a:lumMod val="50000"/>
                      </a:schemeClr>
                    </a:solidFill>
                    <a:latin typeface="+mn-lt"/>
                  </a:endParaRPr>
                </a:p>
              </p:txBody>
            </p:sp>
            <p:sp>
              <p:nvSpPr>
                <p:cNvPr id="52" name="TextBox 51"/>
                <p:cNvSpPr txBox="1"/>
                <p:nvPr/>
              </p:nvSpPr>
              <p:spPr>
                <a:xfrm>
                  <a:off x="1428750" y="4791747"/>
                  <a:ext cx="1666751" cy="400110"/>
                </a:xfrm>
                <a:prstGeom prst="rect">
                  <a:avLst/>
                </a:prstGeom>
                <a:noFill/>
              </p:spPr>
              <p:txBody>
                <a:bodyPr wrap="square" rtlCol="0">
                  <a:spAutoFit/>
                </a:bodyPr>
                <a:lstStyle/>
                <a:p>
                  <a:pPr algn="ctr"/>
                  <a:r>
                    <a:rPr lang="en-US" sz="2000" b="1" dirty="0" smtClean="0">
                      <a:solidFill>
                        <a:srgbClr val="C00000"/>
                      </a:solidFill>
                      <a:latin typeface="+mn-lt"/>
                    </a:rPr>
                    <a:t>Awareness</a:t>
                  </a:r>
                  <a:endParaRPr lang="en-US" sz="2000" b="1" dirty="0">
                    <a:solidFill>
                      <a:srgbClr val="C00000"/>
                    </a:solidFill>
                    <a:latin typeface="+mn-lt"/>
                  </a:endParaRPr>
                </a:p>
              </p:txBody>
            </p:sp>
            <p:sp>
              <p:nvSpPr>
                <p:cNvPr id="53" name="TextBox 52"/>
                <p:cNvSpPr txBox="1"/>
                <p:nvPr/>
              </p:nvSpPr>
              <p:spPr>
                <a:xfrm>
                  <a:off x="4419600" y="3897868"/>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Acceptance</a:t>
                  </a:r>
                  <a:endParaRPr lang="en-US" sz="1600" dirty="0">
                    <a:solidFill>
                      <a:schemeClr val="bg1">
                        <a:lumMod val="50000"/>
                      </a:schemeClr>
                    </a:solidFill>
                    <a:latin typeface="+mn-lt"/>
                  </a:endParaRPr>
                </a:p>
              </p:txBody>
            </p:sp>
            <p:sp>
              <p:nvSpPr>
                <p:cNvPr id="54" name="TextBox 53"/>
                <p:cNvSpPr txBox="1"/>
                <p:nvPr/>
              </p:nvSpPr>
              <p:spPr>
                <a:xfrm>
                  <a:off x="5638800" y="3124200"/>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Adoption</a:t>
                  </a:r>
                  <a:endParaRPr lang="en-US" sz="1600" dirty="0">
                    <a:solidFill>
                      <a:schemeClr val="bg1">
                        <a:lumMod val="50000"/>
                      </a:schemeClr>
                    </a:solidFill>
                    <a:latin typeface="+mn-lt"/>
                  </a:endParaRPr>
                </a:p>
              </p:txBody>
            </p:sp>
            <p:sp>
              <p:nvSpPr>
                <p:cNvPr id="55" name="TextBox 54"/>
                <p:cNvSpPr txBox="1"/>
                <p:nvPr/>
              </p:nvSpPr>
              <p:spPr>
                <a:xfrm>
                  <a:off x="6022119" y="1882509"/>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Ownership</a:t>
                  </a:r>
                  <a:endParaRPr lang="en-US" sz="1600" dirty="0">
                    <a:solidFill>
                      <a:schemeClr val="bg1">
                        <a:lumMod val="50000"/>
                      </a:schemeClr>
                    </a:solidFill>
                    <a:latin typeface="+mn-lt"/>
                  </a:endParaRPr>
                </a:p>
              </p:txBody>
            </p:sp>
            <p:cxnSp>
              <p:nvCxnSpPr>
                <p:cNvPr id="56" name="Straight Connector 55"/>
                <p:cNvCxnSpPr>
                  <a:stCxn id="45" idx="2"/>
                </p:cNvCxnSpPr>
                <p:nvPr/>
              </p:nvCxnSpPr>
              <p:spPr>
                <a:xfrm>
                  <a:off x="1840557" y="5348212"/>
                  <a:ext cx="5476962" cy="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24400" y="5012323"/>
                  <a:ext cx="1295400" cy="338554"/>
                </a:xfrm>
                <a:prstGeom prst="rect">
                  <a:avLst/>
                </a:prstGeom>
                <a:noFill/>
              </p:spPr>
              <p:txBody>
                <a:bodyPr wrap="square" rtlCol="0">
                  <a:spAutoFit/>
                </a:bodyPr>
                <a:lstStyle/>
                <a:p>
                  <a:r>
                    <a:rPr lang="en-US" sz="1600" i="1" dirty="0" smtClean="0">
                      <a:latin typeface="+mn-lt"/>
                    </a:rPr>
                    <a:t>Time</a:t>
                  </a:r>
                  <a:endParaRPr lang="en-US" sz="1600" i="1" dirty="0">
                    <a:latin typeface="+mn-lt"/>
                  </a:endParaRPr>
                </a:p>
              </p:txBody>
            </p:sp>
          </p:grpSp>
        </p:grpSp>
        <p:sp>
          <p:nvSpPr>
            <p:cNvPr id="44" name="Oval 43"/>
            <p:cNvSpPr/>
            <p:nvPr/>
          </p:nvSpPr>
          <p:spPr>
            <a:xfrm>
              <a:off x="7162800" y="196861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3"/>
          </p:nvPr>
        </p:nvSpPr>
        <p:spPr/>
        <p:txBody>
          <a:bodyPr/>
          <a:lstStyle/>
          <a:p>
            <a:pPr algn="r"/>
            <a:r>
              <a:rPr lang="en-US" dirty="0" smtClean="0"/>
              <a:t>6</a:t>
            </a:r>
            <a:endParaRPr lang="en-US" dirty="0"/>
          </a:p>
        </p:txBody>
      </p:sp>
    </p:spTree>
    <p:extLst>
      <p:ext uri="{BB962C8B-B14F-4D97-AF65-F5344CB8AC3E}">
        <p14:creationId xmlns:p14="http://schemas.microsoft.com/office/powerpoint/2010/main" val="413547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sp>
        <p:nvSpPr>
          <p:cNvPr id="3" name="TextBox 2"/>
          <p:cNvSpPr txBox="1"/>
          <p:nvPr/>
        </p:nvSpPr>
        <p:spPr>
          <a:xfrm>
            <a:off x="552450" y="1410377"/>
            <a:ext cx="7924800" cy="4708981"/>
          </a:xfrm>
          <a:prstGeom prst="rect">
            <a:avLst/>
          </a:prstGeom>
          <a:noFill/>
        </p:spPr>
        <p:txBody>
          <a:bodyPr wrap="square" rtlCol="0">
            <a:spAutoFit/>
          </a:bodyPr>
          <a:lstStyle/>
          <a:p>
            <a:r>
              <a:rPr lang="en-US" sz="2000" dirty="0">
                <a:latin typeface="+mn-lt"/>
              </a:rPr>
              <a:t>During the </a:t>
            </a:r>
            <a:r>
              <a:rPr lang="en-US" sz="2000" b="1" dirty="0">
                <a:solidFill>
                  <a:srgbClr val="C00000"/>
                </a:solidFill>
                <a:latin typeface="+mn-lt"/>
              </a:rPr>
              <a:t>Understanding </a:t>
            </a:r>
            <a:r>
              <a:rPr lang="en-US" sz="2000" dirty="0">
                <a:latin typeface="+mn-lt"/>
              </a:rPr>
              <a:t>stage, Marines </a:t>
            </a:r>
            <a:r>
              <a:rPr lang="en-US" sz="2000" dirty="0" smtClean="0">
                <a:latin typeface="+mn-lt"/>
              </a:rPr>
              <a:t>learn the </a:t>
            </a:r>
            <a:r>
              <a:rPr lang="en-US" sz="2000" dirty="0">
                <a:latin typeface="+mn-lt"/>
              </a:rPr>
              <a:t>purpose of the UEM Program and Energy Ethos, and understand that </a:t>
            </a:r>
            <a:r>
              <a:rPr lang="en-US" sz="2000" dirty="0" smtClean="0">
                <a:latin typeface="+mn-lt"/>
              </a:rPr>
              <a:t>they are being asked to reduce energy consumption</a:t>
            </a:r>
            <a:r>
              <a:rPr lang="en-US" sz="2000" dirty="0">
                <a:latin typeface="+mn-lt"/>
              </a:rPr>
              <a:t>.</a:t>
            </a:r>
          </a:p>
          <a:p>
            <a:endParaRPr lang="en-US" sz="2000" dirty="0">
              <a:latin typeface="+mn-lt"/>
            </a:endParaRPr>
          </a:p>
          <a:p>
            <a:r>
              <a:rPr lang="en-US" sz="2000" dirty="0">
                <a:latin typeface="+mn-lt"/>
              </a:rPr>
              <a:t>A Marine </a:t>
            </a:r>
            <a:r>
              <a:rPr lang="en-US" sz="2000" dirty="0" smtClean="0">
                <a:latin typeface="+mn-lt"/>
              </a:rPr>
              <a:t>may </a:t>
            </a:r>
            <a:r>
              <a:rPr lang="en-US" sz="2000" b="1" dirty="0" smtClean="0">
                <a:solidFill>
                  <a:srgbClr val="C00000"/>
                </a:solidFill>
                <a:latin typeface="+mn-lt"/>
              </a:rPr>
              <a:t>Understand </a:t>
            </a:r>
            <a:r>
              <a:rPr lang="en-US" sz="2000" dirty="0">
                <a:latin typeface="+mn-lt"/>
              </a:rPr>
              <a:t>the Energy Ethos </a:t>
            </a:r>
            <a:r>
              <a:rPr lang="en-US" sz="2000" dirty="0" smtClean="0">
                <a:latin typeface="+mn-lt"/>
              </a:rPr>
              <a:t>by:</a:t>
            </a:r>
            <a:endParaRPr lang="en-US" sz="2000" dirty="0">
              <a:latin typeface="+mn-lt"/>
            </a:endParaRPr>
          </a:p>
          <a:p>
            <a:pPr marL="285750" indent="-285750">
              <a:buFont typeface="Wingdings" panose="05000000000000000000" pitchFamily="2" charset="2"/>
              <a:buChar char="§"/>
            </a:pPr>
            <a:r>
              <a:rPr lang="en-US" sz="2000" dirty="0" smtClean="0">
                <a:latin typeface="+mn-lt"/>
              </a:rPr>
              <a:t>Reading memos, emails, or news stories about energy</a:t>
            </a:r>
            <a:endParaRPr lang="en-US" sz="2000" dirty="0">
              <a:latin typeface="+mn-lt"/>
            </a:endParaRPr>
          </a:p>
          <a:p>
            <a:pPr marL="285750" indent="-285750">
              <a:buFont typeface="Wingdings" panose="05000000000000000000" pitchFamily="2" charset="2"/>
              <a:buChar char="§"/>
            </a:pPr>
            <a:r>
              <a:rPr lang="en-US" sz="2000" dirty="0" smtClean="0">
                <a:latin typeface="+mn-lt"/>
              </a:rPr>
              <a:t>Asking peers</a:t>
            </a:r>
            <a:r>
              <a:rPr lang="en-US" sz="2000" dirty="0">
                <a:latin typeface="+mn-lt"/>
              </a:rPr>
              <a:t>, leaders, or UEMs </a:t>
            </a:r>
            <a:r>
              <a:rPr lang="en-US" sz="2000" dirty="0" smtClean="0">
                <a:latin typeface="+mn-lt"/>
              </a:rPr>
              <a:t>to explain energy efforts</a:t>
            </a:r>
            <a:endParaRPr lang="en-US" sz="2000" dirty="0">
              <a:latin typeface="+mn-lt"/>
            </a:endParaRPr>
          </a:p>
          <a:p>
            <a:pPr marL="285750" indent="-285750">
              <a:buFont typeface="Wingdings" panose="05000000000000000000" pitchFamily="2" charset="2"/>
              <a:buChar char="§"/>
            </a:pPr>
            <a:r>
              <a:rPr lang="en-US" sz="2000" dirty="0" smtClean="0">
                <a:latin typeface="+mn-lt"/>
              </a:rPr>
              <a:t>Thinking </a:t>
            </a:r>
            <a:r>
              <a:rPr lang="en-US" sz="2000" dirty="0">
                <a:latin typeface="+mn-lt"/>
              </a:rPr>
              <a:t>about how energy applies to daily </a:t>
            </a:r>
            <a:r>
              <a:rPr lang="en-US" sz="2000" dirty="0" smtClean="0">
                <a:latin typeface="+mn-lt"/>
              </a:rPr>
              <a:t>work and life</a:t>
            </a:r>
            <a:endParaRPr lang="en-US" sz="2000" dirty="0">
              <a:latin typeface="+mn-lt"/>
            </a:endParaRPr>
          </a:p>
          <a:p>
            <a:endParaRPr lang="en-US" sz="2000" dirty="0" smtClean="0">
              <a:latin typeface="+mn-lt"/>
            </a:endParaRPr>
          </a:p>
          <a:p>
            <a:r>
              <a:rPr lang="en-US" sz="2000" dirty="0">
                <a:latin typeface="+mn-lt"/>
              </a:rPr>
              <a:t>To move to the next stage, UEMs may</a:t>
            </a:r>
            <a:r>
              <a:rPr lang="en-US" sz="2000" dirty="0" smtClean="0">
                <a:latin typeface="+mn-lt"/>
              </a:rPr>
              <a:t>:</a:t>
            </a:r>
            <a:endParaRPr lang="en-US" sz="2000" dirty="0">
              <a:latin typeface="+mn-lt"/>
            </a:endParaRPr>
          </a:p>
          <a:p>
            <a:pPr marL="285750" indent="-285750">
              <a:buFont typeface="Wingdings" panose="05000000000000000000" pitchFamily="2" charset="2"/>
              <a:buChar char="§"/>
            </a:pPr>
            <a:r>
              <a:rPr lang="en-US" sz="2000" dirty="0">
                <a:latin typeface="+mn-lt"/>
              </a:rPr>
              <a:t>Explain how </a:t>
            </a:r>
            <a:r>
              <a:rPr lang="en-US" sz="2000" dirty="0" smtClean="0">
                <a:latin typeface="+mn-lt"/>
              </a:rPr>
              <a:t>the Ethos benefits the mission and Corps</a:t>
            </a:r>
            <a:endParaRPr lang="en-US" sz="2000" dirty="0">
              <a:latin typeface="+mn-lt"/>
            </a:endParaRPr>
          </a:p>
          <a:p>
            <a:pPr marL="285750" indent="-285750">
              <a:buFont typeface="Wingdings" panose="05000000000000000000" pitchFamily="2" charset="2"/>
              <a:buChar char="§"/>
            </a:pPr>
            <a:r>
              <a:rPr lang="en-US" sz="2000" dirty="0">
                <a:latin typeface="+mn-lt"/>
              </a:rPr>
              <a:t>Ask leaders to develop accountability </a:t>
            </a:r>
            <a:r>
              <a:rPr lang="en-US" sz="2000" dirty="0" smtClean="0">
                <a:latin typeface="+mn-lt"/>
              </a:rPr>
              <a:t>measures</a:t>
            </a:r>
          </a:p>
          <a:p>
            <a:pPr marL="285750" indent="-285750">
              <a:buFont typeface="Wingdings" panose="05000000000000000000" pitchFamily="2" charset="2"/>
              <a:buChar char="§"/>
            </a:pPr>
            <a:r>
              <a:rPr lang="en-US" sz="2000" dirty="0" smtClean="0">
                <a:latin typeface="+mn-lt"/>
              </a:rPr>
              <a:t>Share </a:t>
            </a:r>
            <a:r>
              <a:rPr lang="en-US" sz="2000" dirty="0">
                <a:latin typeface="+mn-lt"/>
              </a:rPr>
              <a:t>5-Ways to Save materials</a:t>
            </a:r>
          </a:p>
          <a:p>
            <a:pPr marL="285750" indent="-285750">
              <a:buFont typeface="Wingdings" panose="05000000000000000000" pitchFamily="2" charset="2"/>
              <a:buChar char="§"/>
            </a:pPr>
            <a:endParaRPr lang="en-US" sz="2000" dirty="0" smtClean="0">
              <a:latin typeface="+mn-lt"/>
            </a:endParaRPr>
          </a:p>
          <a:p>
            <a:endParaRPr lang="en-US" sz="2000" dirty="0">
              <a:latin typeface="+mn-lt"/>
            </a:endParaRPr>
          </a:p>
        </p:txBody>
      </p:sp>
      <p:grpSp>
        <p:nvGrpSpPr>
          <p:cNvPr id="4" name="Group 3"/>
          <p:cNvGrpSpPr/>
          <p:nvPr/>
        </p:nvGrpSpPr>
        <p:grpSpPr>
          <a:xfrm>
            <a:off x="-4476750" y="-76200"/>
            <a:ext cx="13411200" cy="6781800"/>
            <a:chOff x="-6096000" y="-1371600"/>
            <a:chExt cx="13411200" cy="6781800"/>
          </a:xfrm>
        </p:grpSpPr>
        <p:grpSp>
          <p:nvGrpSpPr>
            <p:cNvPr id="5" name="Group 4"/>
            <p:cNvGrpSpPr/>
            <p:nvPr/>
          </p:nvGrpSpPr>
          <p:grpSpPr>
            <a:xfrm>
              <a:off x="-6096000" y="-1371600"/>
              <a:ext cx="13411200" cy="6781800"/>
              <a:chOff x="-6096000" y="-1371600"/>
              <a:chExt cx="13411200" cy="6781800"/>
            </a:xfrm>
          </p:grpSpPr>
          <p:sp>
            <p:nvSpPr>
              <p:cNvPr id="7" name="Arc 6"/>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1840557" y="1882509"/>
                <a:ext cx="5474643" cy="3468368"/>
                <a:chOff x="1840557" y="1882509"/>
                <a:chExt cx="5474643" cy="3468368"/>
              </a:xfrm>
            </p:grpSpPr>
            <p:sp>
              <p:nvSpPr>
                <p:cNvPr id="9" name="Oval 8"/>
                <p:cNvSpPr/>
                <p:nvPr/>
              </p:nvSpPr>
              <p:spPr>
                <a:xfrm>
                  <a:off x="3200400" y="50292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07946" y="4631323"/>
                  <a:ext cx="288851"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1" name="Oval 10"/>
                <p:cNvSpPr/>
                <p:nvPr/>
              </p:nvSpPr>
              <p:spPr>
                <a:xfrm>
                  <a:off x="5523614" y="4160222"/>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53200" y="33528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43150" y="4414391"/>
                  <a:ext cx="2394972" cy="400110"/>
                </a:xfrm>
                <a:prstGeom prst="rect">
                  <a:avLst/>
                </a:prstGeom>
                <a:noFill/>
              </p:spPr>
              <p:txBody>
                <a:bodyPr wrap="square" rtlCol="0">
                  <a:spAutoFit/>
                </a:bodyPr>
                <a:lstStyle/>
                <a:p>
                  <a:r>
                    <a:rPr lang="en-US" sz="2000" b="1" dirty="0" smtClean="0">
                      <a:solidFill>
                        <a:srgbClr val="C00000"/>
                      </a:solidFill>
                      <a:latin typeface="+mn-lt"/>
                    </a:rPr>
                    <a:t>Understanding</a:t>
                  </a:r>
                  <a:endParaRPr lang="en-US" sz="2000" b="1" dirty="0">
                    <a:solidFill>
                      <a:srgbClr val="C00000"/>
                    </a:solidFill>
                    <a:latin typeface="+mn-lt"/>
                  </a:endParaRPr>
                </a:p>
              </p:txBody>
            </p:sp>
            <p:sp>
              <p:nvSpPr>
                <p:cNvPr id="14" name="TextBox 13"/>
                <p:cNvSpPr txBox="1"/>
                <p:nvPr/>
              </p:nvSpPr>
              <p:spPr>
                <a:xfrm>
                  <a:off x="1840557" y="4843046"/>
                  <a:ext cx="1359843" cy="338554"/>
                </a:xfrm>
                <a:prstGeom prst="rect">
                  <a:avLst/>
                </a:prstGeom>
                <a:noFill/>
                <a:ln>
                  <a:noFill/>
                </a:ln>
              </p:spPr>
              <p:txBody>
                <a:bodyPr wrap="square" rtlCol="0">
                  <a:spAutoFit/>
                </a:bodyPr>
                <a:lstStyle/>
                <a:p>
                  <a:r>
                    <a:rPr lang="en-US" sz="1600" dirty="0" smtClean="0">
                      <a:solidFill>
                        <a:schemeClr val="bg1">
                          <a:lumMod val="50000"/>
                        </a:schemeClr>
                      </a:solidFill>
                      <a:latin typeface="+mn-lt"/>
                    </a:rPr>
                    <a:t>Awareness</a:t>
                  </a:r>
                  <a:endParaRPr lang="en-US" sz="1600" dirty="0">
                    <a:solidFill>
                      <a:schemeClr val="bg1">
                        <a:lumMod val="50000"/>
                      </a:schemeClr>
                    </a:solidFill>
                    <a:latin typeface="+mn-lt"/>
                  </a:endParaRPr>
                </a:p>
              </p:txBody>
            </p:sp>
            <p:sp>
              <p:nvSpPr>
                <p:cNvPr id="15" name="TextBox 14"/>
                <p:cNvSpPr txBox="1"/>
                <p:nvPr/>
              </p:nvSpPr>
              <p:spPr>
                <a:xfrm>
                  <a:off x="4419600" y="3897868"/>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Acceptance</a:t>
                  </a:r>
                  <a:endParaRPr lang="en-US" sz="1600" dirty="0">
                    <a:solidFill>
                      <a:schemeClr val="bg1">
                        <a:lumMod val="50000"/>
                      </a:schemeClr>
                    </a:solidFill>
                    <a:latin typeface="+mn-lt"/>
                  </a:endParaRPr>
                </a:p>
              </p:txBody>
            </p:sp>
            <p:sp>
              <p:nvSpPr>
                <p:cNvPr id="16" name="TextBox 15"/>
                <p:cNvSpPr txBox="1"/>
                <p:nvPr/>
              </p:nvSpPr>
              <p:spPr>
                <a:xfrm>
                  <a:off x="5638800" y="3124200"/>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Adoption</a:t>
                  </a:r>
                  <a:endParaRPr lang="en-US" sz="1600" dirty="0">
                    <a:solidFill>
                      <a:schemeClr val="bg1">
                        <a:lumMod val="50000"/>
                      </a:schemeClr>
                    </a:solidFill>
                    <a:latin typeface="+mn-lt"/>
                  </a:endParaRPr>
                </a:p>
              </p:txBody>
            </p:sp>
            <p:sp>
              <p:nvSpPr>
                <p:cNvPr id="17" name="TextBox 16"/>
                <p:cNvSpPr txBox="1"/>
                <p:nvPr/>
              </p:nvSpPr>
              <p:spPr>
                <a:xfrm>
                  <a:off x="6022119" y="1882509"/>
                  <a:ext cx="1216881" cy="338554"/>
                </a:xfrm>
                <a:prstGeom prst="rect">
                  <a:avLst/>
                </a:prstGeom>
                <a:noFill/>
              </p:spPr>
              <p:txBody>
                <a:bodyPr wrap="square" rtlCol="0">
                  <a:spAutoFit/>
                </a:bodyPr>
                <a:lstStyle/>
                <a:p>
                  <a:r>
                    <a:rPr lang="en-US" sz="1600" dirty="0" smtClean="0">
                      <a:solidFill>
                        <a:schemeClr val="bg1">
                          <a:lumMod val="50000"/>
                        </a:schemeClr>
                      </a:solidFill>
                      <a:latin typeface="+mn-lt"/>
                    </a:rPr>
                    <a:t>Ownership</a:t>
                  </a:r>
                  <a:endParaRPr lang="en-US" sz="1600" dirty="0">
                    <a:solidFill>
                      <a:schemeClr val="bg1">
                        <a:lumMod val="50000"/>
                      </a:schemeClr>
                    </a:solidFill>
                    <a:latin typeface="+mn-lt"/>
                  </a:endParaRPr>
                </a:p>
              </p:txBody>
            </p:sp>
            <p:cxnSp>
              <p:nvCxnSpPr>
                <p:cNvPr id="18" name="Straight Connector 17"/>
                <p:cNvCxnSpPr>
                  <a:stCxn id="7" idx="2"/>
                </p:cNvCxnSpPr>
                <p:nvPr/>
              </p:nvCxnSpPr>
              <p:spPr>
                <a:xfrm>
                  <a:off x="1840557" y="5348212"/>
                  <a:ext cx="5474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24400" y="5012323"/>
                  <a:ext cx="1295400" cy="338554"/>
                </a:xfrm>
                <a:prstGeom prst="rect">
                  <a:avLst/>
                </a:prstGeom>
                <a:noFill/>
              </p:spPr>
              <p:txBody>
                <a:bodyPr wrap="square" rtlCol="0">
                  <a:spAutoFit/>
                </a:bodyPr>
                <a:lstStyle/>
                <a:p>
                  <a:r>
                    <a:rPr lang="en-US" sz="1600" i="1" dirty="0" smtClean="0">
                      <a:latin typeface="+mn-lt"/>
                    </a:rPr>
                    <a:t>Time</a:t>
                  </a:r>
                  <a:endParaRPr lang="en-US" sz="1600" i="1" dirty="0">
                    <a:latin typeface="+mn-lt"/>
                  </a:endParaRPr>
                </a:p>
              </p:txBody>
            </p:sp>
          </p:grpSp>
        </p:grpSp>
        <p:sp>
          <p:nvSpPr>
            <p:cNvPr id="6" name="Oval 5"/>
            <p:cNvSpPr/>
            <p:nvPr/>
          </p:nvSpPr>
          <p:spPr>
            <a:xfrm>
              <a:off x="7162800" y="196861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ooter Placeholder 19"/>
          <p:cNvSpPr>
            <a:spLocks noGrp="1"/>
          </p:cNvSpPr>
          <p:nvPr>
            <p:ph type="ftr" sz="quarter" idx="3"/>
          </p:nvPr>
        </p:nvSpPr>
        <p:spPr/>
        <p:txBody>
          <a:bodyPr/>
          <a:lstStyle/>
          <a:p>
            <a:pPr algn="r"/>
            <a:r>
              <a:rPr lang="en-US" dirty="0"/>
              <a:t>7</a:t>
            </a:r>
          </a:p>
        </p:txBody>
      </p:sp>
    </p:spTree>
    <p:extLst>
      <p:ext uri="{BB962C8B-B14F-4D97-AF65-F5344CB8AC3E}">
        <p14:creationId xmlns:p14="http://schemas.microsoft.com/office/powerpoint/2010/main" val="273203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Curve</a:t>
            </a:r>
            <a:endParaRPr lang="en-US" dirty="0"/>
          </a:p>
        </p:txBody>
      </p:sp>
      <p:sp>
        <p:nvSpPr>
          <p:cNvPr id="3" name="TextBox 2"/>
          <p:cNvSpPr txBox="1"/>
          <p:nvPr/>
        </p:nvSpPr>
        <p:spPr>
          <a:xfrm>
            <a:off x="552450" y="1410377"/>
            <a:ext cx="7924800" cy="4708981"/>
          </a:xfrm>
          <a:prstGeom prst="rect">
            <a:avLst/>
          </a:prstGeom>
          <a:noFill/>
        </p:spPr>
        <p:txBody>
          <a:bodyPr wrap="square" rtlCol="0">
            <a:spAutoFit/>
          </a:bodyPr>
          <a:lstStyle/>
          <a:p>
            <a:r>
              <a:rPr lang="en-US" sz="2000" dirty="0">
                <a:latin typeface="+mn-lt"/>
              </a:rPr>
              <a:t>During the </a:t>
            </a:r>
            <a:r>
              <a:rPr lang="en-US" sz="2000" b="1" dirty="0">
                <a:solidFill>
                  <a:srgbClr val="C00000"/>
                </a:solidFill>
                <a:latin typeface="+mn-lt"/>
              </a:rPr>
              <a:t>Acceptance </a:t>
            </a:r>
            <a:r>
              <a:rPr lang="en-US" sz="2000" dirty="0">
                <a:latin typeface="+mn-lt"/>
              </a:rPr>
              <a:t>stage, Marines </a:t>
            </a:r>
            <a:r>
              <a:rPr lang="en-US" sz="2000" dirty="0" smtClean="0">
                <a:latin typeface="+mn-lt"/>
              </a:rPr>
              <a:t>accept </a:t>
            </a:r>
            <a:r>
              <a:rPr lang="en-US" sz="2000" dirty="0">
                <a:latin typeface="+mn-lt"/>
              </a:rPr>
              <a:t>that </a:t>
            </a:r>
            <a:r>
              <a:rPr lang="en-US" sz="2000" dirty="0" smtClean="0">
                <a:latin typeface="+mn-lt"/>
              </a:rPr>
              <a:t>the Energy </a:t>
            </a:r>
            <a:r>
              <a:rPr lang="en-US" sz="2000" dirty="0">
                <a:latin typeface="+mn-lt"/>
              </a:rPr>
              <a:t>Ethos </a:t>
            </a:r>
            <a:r>
              <a:rPr lang="en-US" sz="2000" dirty="0" smtClean="0">
                <a:latin typeface="+mn-lt"/>
              </a:rPr>
              <a:t>is </a:t>
            </a:r>
            <a:r>
              <a:rPr lang="en-US" sz="2000" dirty="0">
                <a:latin typeface="+mn-lt"/>
              </a:rPr>
              <a:t>the new normal, and that </a:t>
            </a:r>
            <a:r>
              <a:rPr lang="en-US" sz="2000" dirty="0" smtClean="0">
                <a:latin typeface="+mn-lt"/>
              </a:rPr>
              <a:t>they need </a:t>
            </a:r>
            <a:r>
              <a:rPr lang="en-US" sz="2000" dirty="0">
                <a:latin typeface="+mn-lt"/>
              </a:rPr>
              <a:t>to </a:t>
            </a:r>
            <a:r>
              <a:rPr lang="en-US" sz="2000" dirty="0" smtClean="0">
                <a:latin typeface="+mn-lt"/>
              </a:rPr>
              <a:t>try to reduce </a:t>
            </a:r>
            <a:r>
              <a:rPr lang="en-US" sz="2000" dirty="0">
                <a:latin typeface="+mn-lt"/>
              </a:rPr>
              <a:t>energy use. </a:t>
            </a:r>
          </a:p>
          <a:p>
            <a:endParaRPr lang="en-US" sz="2000" dirty="0">
              <a:latin typeface="+mn-lt"/>
            </a:endParaRPr>
          </a:p>
          <a:p>
            <a:r>
              <a:rPr lang="en-US" sz="2000" dirty="0">
                <a:latin typeface="+mn-lt"/>
              </a:rPr>
              <a:t>A Marine </a:t>
            </a:r>
            <a:r>
              <a:rPr lang="en-US" sz="2000" dirty="0" smtClean="0">
                <a:latin typeface="+mn-lt"/>
              </a:rPr>
              <a:t>may </a:t>
            </a:r>
            <a:r>
              <a:rPr lang="en-US" sz="2000" b="1" dirty="0" smtClean="0">
                <a:solidFill>
                  <a:srgbClr val="C00000"/>
                </a:solidFill>
                <a:latin typeface="+mn-lt"/>
              </a:rPr>
              <a:t>Accept </a:t>
            </a:r>
            <a:r>
              <a:rPr lang="en-US" sz="2000" dirty="0">
                <a:latin typeface="+mn-lt"/>
              </a:rPr>
              <a:t>the Energy Ethos </a:t>
            </a:r>
            <a:r>
              <a:rPr lang="en-US" sz="2000" dirty="0" smtClean="0">
                <a:latin typeface="+mn-lt"/>
              </a:rPr>
              <a:t>by:</a:t>
            </a:r>
            <a:endParaRPr lang="en-US" sz="2000" dirty="0">
              <a:latin typeface="+mn-lt"/>
            </a:endParaRPr>
          </a:p>
          <a:p>
            <a:pPr marL="285750" indent="-285750">
              <a:buFont typeface="Wingdings" panose="05000000000000000000" pitchFamily="2" charset="2"/>
              <a:buChar char="§"/>
            </a:pPr>
            <a:r>
              <a:rPr lang="en-US" sz="2000" dirty="0" smtClean="0">
                <a:latin typeface="+mn-lt"/>
              </a:rPr>
              <a:t>Beginning to </a:t>
            </a:r>
            <a:r>
              <a:rPr lang="en-US" sz="2000" dirty="0">
                <a:latin typeface="+mn-lt"/>
              </a:rPr>
              <a:t>reduce energy </a:t>
            </a:r>
            <a:r>
              <a:rPr lang="en-US" sz="2000" dirty="0" smtClean="0">
                <a:latin typeface="+mn-lt"/>
              </a:rPr>
              <a:t>use and seeing that it is simple</a:t>
            </a:r>
            <a:endParaRPr lang="en-US" sz="2000" dirty="0">
              <a:latin typeface="+mn-lt"/>
            </a:endParaRPr>
          </a:p>
          <a:p>
            <a:pPr marL="285750" indent="-285750">
              <a:buFont typeface="Wingdings" panose="05000000000000000000" pitchFamily="2" charset="2"/>
              <a:buChar char="§"/>
            </a:pPr>
            <a:r>
              <a:rPr lang="en-US" sz="2000" dirty="0" smtClean="0">
                <a:latin typeface="+mn-lt"/>
              </a:rPr>
              <a:t>Realizing that other Marines and leaders are doing it too</a:t>
            </a:r>
            <a:endParaRPr lang="en-US" sz="2000" dirty="0">
              <a:latin typeface="+mn-lt"/>
            </a:endParaRPr>
          </a:p>
          <a:p>
            <a:pPr marL="285750" indent="-285750">
              <a:buFont typeface="Wingdings" panose="05000000000000000000" pitchFamily="2" charset="2"/>
              <a:buChar char="§"/>
            </a:pPr>
            <a:r>
              <a:rPr lang="en-US" sz="2000" dirty="0" smtClean="0">
                <a:latin typeface="+mn-lt"/>
              </a:rPr>
              <a:t>Participating </a:t>
            </a:r>
            <a:r>
              <a:rPr lang="en-US" sz="2000" dirty="0">
                <a:latin typeface="+mn-lt"/>
              </a:rPr>
              <a:t>in energy </a:t>
            </a:r>
            <a:r>
              <a:rPr lang="en-US" sz="2000" dirty="0" smtClean="0">
                <a:latin typeface="+mn-lt"/>
              </a:rPr>
              <a:t>competitions or initiatives</a:t>
            </a:r>
            <a:endParaRPr lang="en-US" sz="2000" dirty="0">
              <a:latin typeface="+mn-lt"/>
            </a:endParaRPr>
          </a:p>
          <a:p>
            <a:endParaRPr lang="en-US" sz="2000" dirty="0" smtClean="0">
              <a:latin typeface="+mn-lt"/>
            </a:endParaRPr>
          </a:p>
          <a:p>
            <a:r>
              <a:rPr lang="en-US" sz="2000" dirty="0">
                <a:latin typeface="+mn-lt"/>
              </a:rPr>
              <a:t>To move to the next stage, UEMs may</a:t>
            </a:r>
            <a:r>
              <a:rPr lang="en-US" sz="2000" dirty="0" smtClean="0">
                <a:latin typeface="+mn-lt"/>
              </a:rPr>
              <a:t>:</a:t>
            </a:r>
            <a:endParaRPr lang="en-US" sz="2000" dirty="0">
              <a:latin typeface="+mn-lt"/>
            </a:endParaRPr>
          </a:p>
          <a:p>
            <a:pPr marL="285750" indent="-285750">
              <a:buFont typeface="Wingdings" panose="05000000000000000000" pitchFamily="2" charset="2"/>
              <a:buChar char="§"/>
            </a:pPr>
            <a:r>
              <a:rPr lang="en-US" sz="2000" dirty="0" smtClean="0">
                <a:latin typeface="+mn-lt"/>
              </a:rPr>
              <a:t>Share success </a:t>
            </a:r>
            <a:r>
              <a:rPr lang="en-US" sz="2000" dirty="0">
                <a:latin typeface="+mn-lt"/>
              </a:rPr>
              <a:t>stories </a:t>
            </a:r>
            <a:r>
              <a:rPr lang="en-US" sz="2000" dirty="0" smtClean="0">
                <a:latin typeface="+mn-lt"/>
              </a:rPr>
              <a:t>and data about </a:t>
            </a:r>
            <a:r>
              <a:rPr lang="en-US" sz="2000" dirty="0">
                <a:latin typeface="+mn-lt"/>
              </a:rPr>
              <a:t>unit efforts</a:t>
            </a:r>
          </a:p>
          <a:p>
            <a:pPr marL="285750" indent="-285750">
              <a:buFont typeface="Wingdings" panose="05000000000000000000" pitchFamily="2" charset="2"/>
              <a:buChar char="§"/>
            </a:pPr>
            <a:r>
              <a:rPr lang="en-US" sz="2000" dirty="0">
                <a:latin typeface="+mn-lt"/>
              </a:rPr>
              <a:t>Recognize </a:t>
            </a:r>
            <a:r>
              <a:rPr lang="en-US" sz="2000" dirty="0" smtClean="0">
                <a:latin typeface="+mn-lt"/>
              </a:rPr>
              <a:t>individual Marines </a:t>
            </a:r>
            <a:r>
              <a:rPr lang="en-US" sz="2000" dirty="0">
                <a:latin typeface="+mn-lt"/>
              </a:rPr>
              <a:t>who have been helpful</a:t>
            </a:r>
          </a:p>
          <a:p>
            <a:pPr marL="285750" indent="-285750">
              <a:buFont typeface="Wingdings" panose="05000000000000000000" pitchFamily="2" charset="2"/>
              <a:buChar char="§"/>
            </a:pPr>
            <a:r>
              <a:rPr lang="en-US" sz="2000" dirty="0">
                <a:latin typeface="+mn-lt"/>
              </a:rPr>
              <a:t>Emphasize how much sustained action can </a:t>
            </a:r>
            <a:r>
              <a:rPr lang="en-US" sz="2000" dirty="0" smtClean="0">
                <a:latin typeface="+mn-lt"/>
              </a:rPr>
              <a:t>save</a:t>
            </a:r>
          </a:p>
          <a:p>
            <a:pPr marL="285750" indent="-285750">
              <a:buFont typeface="Wingdings" panose="05000000000000000000" pitchFamily="2" charset="2"/>
              <a:buChar char="§"/>
            </a:pPr>
            <a:r>
              <a:rPr lang="en-US" sz="2000" dirty="0" smtClean="0">
                <a:latin typeface="+mn-lt"/>
              </a:rPr>
              <a:t>Post </a:t>
            </a:r>
            <a:r>
              <a:rPr lang="en-US" sz="2000" dirty="0">
                <a:latin typeface="+mn-lt"/>
              </a:rPr>
              <a:t>point-of-interaction materials</a:t>
            </a:r>
          </a:p>
          <a:p>
            <a:pPr marL="285750" indent="-285750">
              <a:buFont typeface="Wingdings" panose="05000000000000000000" pitchFamily="2" charset="2"/>
              <a:buChar char="§"/>
            </a:pPr>
            <a:r>
              <a:rPr lang="en-US" sz="2000" dirty="0" smtClean="0">
                <a:latin typeface="+mn-lt"/>
              </a:rPr>
              <a:t>Hold competitions and activities</a:t>
            </a:r>
          </a:p>
          <a:p>
            <a:endParaRPr lang="en-US" sz="2000" dirty="0">
              <a:latin typeface="+mn-lt"/>
            </a:endParaRPr>
          </a:p>
        </p:txBody>
      </p:sp>
      <p:grpSp>
        <p:nvGrpSpPr>
          <p:cNvPr id="4" name="Group 3"/>
          <p:cNvGrpSpPr/>
          <p:nvPr/>
        </p:nvGrpSpPr>
        <p:grpSpPr>
          <a:xfrm>
            <a:off x="-4476750" y="-76200"/>
            <a:ext cx="13525500" cy="6781800"/>
            <a:chOff x="-6096000" y="-1371600"/>
            <a:chExt cx="13525500" cy="6781800"/>
          </a:xfrm>
        </p:grpSpPr>
        <p:sp>
          <p:nvSpPr>
            <p:cNvPr id="5" name="Oval 4"/>
            <p:cNvSpPr/>
            <p:nvPr/>
          </p:nvSpPr>
          <p:spPr>
            <a:xfrm>
              <a:off x="7162800" y="196861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096000" y="-1371600"/>
              <a:ext cx="13525500" cy="6781800"/>
              <a:chOff x="-6096000" y="-1371600"/>
              <a:chExt cx="13525500" cy="6781800"/>
            </a:xfrm>
          </p:grpSpPr>
          <p:grpSp>
            <p:nvGrpSpPr>
              <p:cNvPr id="7" name="Group 6"/>
              <p:cNvGrpSpPr/>
              <p:nvPr/>
            </p:nvGrpSpPr>
            <p:grpSpPr>
              <a:xfrm>
                <a:off x="-6096000" y="-1371600"/>
                <a:ext cx="13525500" cy="6781800"/>
                <a:chOff x="-6096000" y="-1371600"/>
                <a:chExt cx="13525500" cy="6781800"/>
              </a:xfrm>
            </p:grpSpPr>
            <p:sp>
              <p:nvSpPr>
                <p:cNvPr id="10" name="Arc 9"/>
                <p:cNvSpPr/>
                <p:nvPr/>
              </p:nvSpPr>
              <p:spPr>
                <a:xfrm>
                  <a:off x="-6096000" y="-1371600"/>
                  <a:ext cx="13335000" cy="6781800"/>
                </a:xfrm>
                <a:prstGeom prst="arc">
                  <a:avLst>
                    <a:gd name="adj1" fmla="val 52348"/>
                    <a:gd name="adj2" fmla="val 4147921"/>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1840557" y="1882509"/>
                  <a:ext cx="5588943" cy="3468368"/>
                  <a:chOff x="1840557" y="1882509"/>
                  <a:chExt cx="5588943" cy="3468368"/>
                </a:xfrm>
              </p:grpSpPr>
              <p:sp>
                <p:nvSpPr>
                  <p:cNvPr id="12" name="Oval 11"/>
                  <p:cNvSpPr/>
                  <p:nvPr/>
                </p:nvSpPr>
                <p:spPr>
                  <a:xfrm>
                    <a:off x="3200400" y="50292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3528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4414391"/>
                    <a:ext cx="1676400" cy="338554"/>
                  </a:xfrm>
                  <a:prstGeom prst="rect">
                    <a:avLst/>
                  </a:prstGeom>
                  <a:noFill/>
                </p:spPr>
                <p:txBody>
                  <a:bodyPr wrap="square" rtlCol="0">
                    <a:spAutoFit/>
                  </a:bodyPr>
                  <a:lstStyle/>
                  <a:p>
                    <a:r>
                      <a:rPr lang="en-US" sz="1600" dirty="0" smtClean="0">
                        <a:solidFill>
                          <a:schemeClr val="bg1">
                            <a:lumMod val="50000"/>
                          </a:schemeClr>
                        </a:solidFill>
                        <a:latin typeface="+mn-lt"/>
                      </a:rPr>
                      <a:t>Understanding</a:t>
                    </a:r>
                    <a:endParaRPr lang="en-US" sz="1600" dirty="0">
                      <a:solidFill>
                        <a:schemeClr val="bg1">
                          <a:lumMod val="50000"/>
                        </a:schemeClr>
                      </a:solidFill>
                      <a:latin typeface="+mn-lt"/>
                    </a:endParaRPr>
                  </a:p>
                </p:txBody>
              </p:sp>
              <p:sp>
                <p:nvSpPr>
                  <p:cNvPr id="15" name="TextBox 14"/>
                  <p:cNvSpPr txBox="1"/>
                  <p:nvPr/>
                </p:nvSpPr>
                <p:spPr>
                  <a:xfrm>
                    <a:off x="1840557" y="4843046"/>
                    <a:ext cx="1359843" cy="338554"/>
                  </a:xfrm>
                  <a:prstGeom prst="rect">
                    <a:avLst/>
                  </a:prstGeom>
                  <a:noFill/>
                  <a:ln>
                    <a:noFill/>
                  </a:ln>
                </p:spPr>
                <p:txBody>
                  <a:bodyPr wrap="square" rtlCol="0">
                    <a:spAutoFit/>
                  </a:bodyPr>
                  <a:lstStyle/>
                  <a:p>
                    <a:r>
                      <a:rPr lang="en-US" sz="1600" dirty="0" smtClean="0">
                        <a:solidFill>
                          <a:schemeClr val="bg1">
                            <a:lumMod val="50000"/>
                          </a:schemeClr>
                        </a:solidFill>
                        <a:latin typeface="+mn-lt"/>
                      </a:rPr>
                      <a:t>Awareness</a:t>
                    </a:r>
                    <a:endParaRPr lang="en-US" sz="1600" dirty="0">
                      <a:solidFill>
                        <a:schemeClr val="bg1">
                          <a:lumMod val="50000"/>
                        </a:schemeClr>
                      </a:solidFill>
                      <a:latin typeface="+mn-lt"/>
                    </a:endParaRPr>
                  </a:p>
                </p:txBody>
              </p:sp>
              <p:sp>
                <p:nvSpPr>
                  <p:cNvPr id="16" name="TextBox 15"/>
                  <p:cNvSpPr txBox="1"/>
                  <p:nvPr/>
                </p:nvSpPr>
                <p:spPr>
                  <a:xfrm>
                    <a:off x="3886200" y="3897868"/>
                    <a:ext cx="1809750" cy="400110"/>
                  </a:xfrm>
                  <a:prstGeom prst="rect">
                    <a:avLst/>
                  </a:prstGeom>
                  <a:noFill/>
                </p:spPr>
                <p:txBody>
                  <a:bodyPr wrap="square" rtlCol="0">
                    <a:spAutoFit/>
                  </a:bodyPr>
                  <a:lstStyle/>
                  <a:p>
                    <a:r>
                      <a:rPr lang="en-US" sz="2000" b="1" dirty="0" smtClean="0">
                        <a:solidFill>
                          <a:srgbClr val="C00000"/>
                        </a:solidFill>
                        <a:latin typeface="+mn-lt"/>
                      </a:rPr>
                      <a:t>Acceptance</a:t>
                    </a:r>
                    <a:endParaRPr lang="en-US" sz="2000" b="1" dirty="0">
                      <a:solidFill>
                        <a:srgbClr val="C00000"/>
                      </a:solidFill>
                      <a:latin typeface="+mn-lt"/>
                    </a:endParaRPr>
                  </a:p>
                </p:txBody>
              </p:sp>
              <p:sp>
                <p:nvSpPr>
                  <p:cNvPr id="17" name="TextBox 16"/>
                  <p:cNvSpPr txBox="1"/>
                  <p:nvPr/>
                </p:nvSpPr>
                <p:spPr>
                  <a:xfrm>
                    <a:off x="5638800" y="3124200"/>
                    <a:ext cx="1295400" cy="338554"/>
                  </a:xfrm>
                  <a:prstGeom prst="rect">
                    <a:avLst/>
                  </a:prstGeom>
                  <a:noFill/>
                </p:spPr>
                <p:txBody>
                  <a:bodyPr wrap="square" rtlCol="0">
                    <a:spAutoFit/>
                  </a:bodyPr>
                  <a:lstStyle/>
                  <a:p>
                    <a:r>
                      <a:rPr lang="en-US" sz="1600" dirty="0" smtClean="0">
                        <a:solidFill>
                          <a:schemeClr val="bg1">
                            <a:lumMod val="50000"/>
                          </a:schemeClr>
                        </a:solidFill>
                        <a:latin typeface="+mn-lt"/>
                      </a:rPr>
                      <a:t>Adoption</a:t>
                    </a:r>
                    <a:endParaRPr lang="en-US" sz="1600" dirty="0">
                      <a:solidFill>
                        <a:schemeClr val="bg1">
                          <a:lumMod val="50000"/>
                        </a:schemeClr>
                      </a:solidFill>
                      <a:latin typeface="+mn-lt"/>
                    </a:endParaRPr>
                  </a:p>
                </p:txBody>
              </p:sp>
              <p:sp>
                <p:nvSpPr>
                  <p:cNvPr id="18" name="TextBox 17"/>
                  <p:cNvSpPr txBox="1"/>
                  <p:nvPr/>
                </p:nvSpPr>
                <p:spPr>
                  <a:xfrm>
                    <a:off x="6041951" y="1882509"/>
                    <a:ext cx="1387549" cy="338554"/>
                  </a:xfrm>
                  <a:prstGeom prst="rect">
                    <a:avLst/>
                  </a:prstGeom>
                  <a:noFill/>
                </p:spPr>
                <p:txBody>
                  <a:bodyPr wrap="square" rtlCol="0">
                    <a:spAutoFit/>
                  </a:bodyPr>
                  <a:lstStyle/>
                  <a:p>
                    <a:r>
                      <a:rPr lang="en-US" sz="1600" dirty="0" smtClean="0">
                        <a:solidFill>
                          <a:schemeClr val="bg1">
                            <a:lumMod val="50000"/>
                          </a:schemeClr>
                        </a:solidFill>
                        <a:latin typeface="+mn-lt"/>
                      </a:rPr>
                      <a:t>Ownership</a:t>
                    </a:r>
                    <a:endParaRPr lang="en-US" sz="1600" dirty="0">
                      <a:solidFill>
                        <a:schemeClr val="bg1">
                          <a:lumMod val="50000"/>
                        </a:schemeClr>
                      </a:solidFill>
                      <a:latin typeface="+mn-lt"/>
                    </a:endParaRPr>
                  </a:p>
                </p:txBody>
              </p:sp>
              <p:cxnSp>
                <p:nvCxnSpPr>
                  <p:cNvPr id="19" name="Straight Connector 18"/>
                  <p:cNvCxnSpPr>
                    <a:stCxn id="10" idx="2"/>
                  </p:cNvCxnSpPr>
                  <p:nvPr/>
                </p:nvCxnSpPr>
                <p:spPr>
                  <a:xfrm>
                    <a:off x="1840557" y="5348212"/>
                    <a:ext cx="5474643" cy="2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400" y="5012323"/>
                    <a:ext cx="1295400" cy="338554"/>
                  </a:xfrm>
                  <a:prstGeom prst="rect">
                    <a:avLst/>
                  </a:prstGeom>
                  <a:noFill/>
                </p:spPr>
                <p:txBody>
                  <a:bodyPr wrap="square" rtlCol="0">
                    <a:spAutoFit/>
                  </a:bodyPr>
                  <a:lstStyle/>
                  <a:p>
                    <a:r>
                      <a:rPr lang="en-US" sz="1600" i="1" dirty="0" smtClean="0">
                        <a:latin typeface="+mn-lt"/>
                      </a:rPr>
                      <a:t>Time</a:t>
                    </a:r>
                    <a:endParaRPr lang="en-US" sz="1600" i="1" dirty="0">
                      <a:latin typeface="+mn-lt"/>
                    </a:endParaRPr>
                  </a:p>
                </p:txBody>
              </p:sp>
            </p:grpSp>
          </p:grpSp>
          <p:sp>
            <p:nvSpPr>
              <p:cNvPr id="8" name="Oval 7"/>
              <p:cNvSpPr/>
              <p:nvPr/>
            </p:nvSpPr>
            <p:spPr>
              <a:xfrm>
                <a:off x="5486400" y="4082534"/>
                <a:ext cx="288851"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9" name="Oval 8"/>
              <p:cNvSpPr/>
              <p:nvPr/>
            </p:nvSpPr>
            <p:spPr>
              <a:xfrm>
                <a:off x="4343400" y="4724400"/>
                <a:ext cx="152400" cy="1524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Footer Placeholder 20"/>
          <p:cNvSpPr>
            <a:spLocks noGrp="1"/>
          </p:cNvSpPr>
          <p:nvPr>
            <p:ph type="ftr" sz="quarter" idx="3"/>
          </p:nvPr>
        </p:nvSpPr>
        <p:spPr/>
        <p:txBody>
          <a:bodyPr/>
          <a:lstStyle/>
          <a:p>
            <a:pPr algn="r"/>
            <a:r>
              <a:rPr lang="en-US" dirty="0" smtClean="0"/>
              <a:t>8</a:t>
            </a:r>
            <a:endParaRPr lang="en-US" dirty="0"/>
          </a:p>
        </p:txBody>
      </p:sp>
    </p:spTree>
    <p:extLst>
      <p:ext uri="{BB962C8B-B14F-4D97-AF65-F5344CB8AC3E}">
        <p14:creationId xmlns:p14="http://schemas.microsoft.com/office/powerpoint/2010/main" val="273203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square">
        <a:spAutoFit/>
      </a:bodyPr>
      <a:lstStyle>
        <a:defPPr>
          <a:defRPr sz="800" b="1" dirty="0">
            <a:solidFill>
              <a:srgbClr val="FF0000"/>
            </a:solidFill>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 Workspace Document" ma:contentTypeID="0x0101008A98423170284BEEB635F43C3CF4E98B00667E2DAE9907384EB86E22478623547E" ma:contentTypeVersion="0" ma:contentTypeDescription="" ma:contentTypeScope="" ma:versionID="78d92d10a54367f1660f3f880c04858d">
  <xsd:schema xmlns:xsd="http://www.w3.org/2001/XMLSchema" xmlns:p="http://schemas.microsoft.com/office/2006/metadata/properties" xmlns:ns2="A7F56530-A94E-484C-8AF4-4F023A8FE962" targetNamespace="http://schemas.microsoft.com/office/2006/metadata/properties" ma:root="true" ma:fieldsID="0164c47079c7c742bcdbb8bfac8d0c21" ns2:_="">
    <xsd:import namespace="A7F56530-A94E-484C-8AF4-4F023A8FE962"/>
    <xsd:element name="properties">
      <xsd:complexType>
        <xsd:sequence>
          <xsd:element name="documentManagement">
            <xsd:complexType>
              <xsd:all>
                <xsd:element ref="ns2:Owner" minOccurs="0"/>
                <xsd:element ref="ns2:Status" minOccurs="0"/>
                <xsd:element ref="ns2:Links" minOccurs="0"/>
              </xsd:all>
            </xsd:complexType>
          </xsd:element>
        </xsd:sequence>
      </xsd:complexType>
    </xsd:element>
  </xsd:schema>
  <xsd:schema xmlns:xsd="http://www.w3.org/2001/XMLSchema" xmlns:dms="http://schemas.microsoft.com/office/2006/documentManagement/types" targetNamespace="A7F56530-A94E-484C-8AF4-4F023A8FE962" elementFormDefault="qualified">
    <xsd:import namespace="http://schemas.microsoft.com/office/2006/documentManagement/type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element name="Links" ma:index="10" nillable="true" ma:displayName="Links" ma:internalName="Link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tatus xmlns="A7F56530-A94E-484C-8AF4-4F023A8FE962">Draft</Status>
    <Owner xmlns="A7F56530-A94E-484C-8AF4-4F023A8FE962">
      <UserInfo>
        <DisplayName/>
        <AccountId xsi:nil="true"/>
        <AccountType/>
      </UserInfo>
    </Owner>
    <Links xmlns="A7F56530-A94E-484C-8AF4-4F023A8FE962" xsi:nil="true"/>
  </documentManagement>
</p:properties>
</file>

<file path=customXml/itemProps1.xml><?xml version="1.0" encoding="utf-8"?>
<ds:datastoreItem xmlns:ds="http://schemas.openxmlformats.org/officeDocument/2006/customXml" ds:itemID="{1827622D-6388-47E5-B2DB-DAFD01BDE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56530-A94E-484C-8AF4-4F023A8FE96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3EF6ED5-399F-4B6E-A72F-BD51186918DB}">
  <ds:schemaRefs>
    <ds:schemaRef ds:uri="http://schemas.microsoft.com/sharepoint/v3/contenttype/forms"/>
  </ds:schemaRefs>
</ds:datastoreItem>
</file>

<file path=customXml/itemProps3.xml><?xml version="1.0" encoding="utf-8"?>
<ds:datastoreItem xmlns:ds="http://schemas.openxmlformats.org/officeDocument/2006/customXml" ds:itemID="{9BCFDCD6-9EE3-4FCD-AF58-466AC18C15F4}">
  <ds:schemaRefs>
    <ds:schemaRef ds:uri="http://purl.org/dc/elements/1.1/"/>
    <ds:schemaRef ds:uri="http://schemas.openxmlformats.org/package/2006/metadata/core-properties"/>
    <ds:schemaRef ds:uri="A7F56530-A94E-484C-8AF4-4F023A8FE962"/>
    <ds:schemaRef ds:uri="http://schemas.microsoft.com/office/2006/documentManagement/types"/>
    <ds:schemaRef ds:uri="http://purl.org/dc/dcmitype/"/>
    <ds:schemaRef ds:uri="http://www.w3.org/XML/1998/namespace"/>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C:\WINNT\Profiles\yashermr\Application Data\Microsoft\Templates\Blank Presentation.pot</Template>
  <TotalTime>54744</TotalTime>
  <Words>1755</Words>
  <Application>Microsoft Office PowerPoint</Application>
  <PresentationFormat>On-screen Show (4:3)</PresentationFormat>
  <Paragraphs>259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Blank Presentation</vt:lpstr>
      <vt:lpstr>Custom Design</vt:lpstr>
      <vt:lpstr>PowerPoint Presentation</vt:lpstr>
      <vt:lpstr>PowerPoint Presentation</vt:lpstr>
      <vt:lpstr>What is Behavior Change?</vt:lpstr>
      <vt:lpstr>Behavior and the Energy Ethos</vt:lpstr>
      <vt:lpstr>Discussion: Audience</vt:lpstr>
      <vt:lpstr>Behavior Change Curve</vt:lpstr>
      <vt:lpstr>Behavior Change Curve</vt:lpstr>
      <vt:lpstr>Behavior Change Curve</vt:lpstr>
      <vt:lpstr>Behavior Change Curve</vt:lpstr>
      <vt:lpstr>Behavior Change Curve</vt:lpstr>
      <vt:lpstr>Behavior Change Curve</vt:lpstr>
      <vt:lpstr>Behavior Change Theory</vt:lpstr>
      <vt:lpstr>Behavior Change Theory</vt:lpstr>
      <vt:lpstr>Behavior Change Theory</vt:lpstr>
      <vt:lpstr>Materials for Change</vt:lpstr>
      <vt:lpstr>Discussion: Challenges</vt:lpstr>
      <vt:lpstr>Discussion: Motivations</vt:lpstr>
    </vt:vector>
  </TitlesOfParts>
  <Manager>MROC Secretariat</Manager>
  <Company>HQMC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MCICOM Energy Communications Plan Sections 1-4 Briefing</dc:title>
  <dc:subject>As of Feb 2005</dc:subject>
  <dc:creator>KillionAN</dc:creator>
  <cp:lastModifiedBy>Rapp CTR Edward B</cp:lastModifiedBy>
  <cp:revision>2071</cp:revision>
  <cp:lastPrinted>2014-09-08T20:08:39Z</cp:lastPrinted>
  <dcterms:created xsi:type="dcterms:W3CDTF">2000-11-01T20:40:02Z</dcterms:created>
  <dcterms:modified xsi:type="dcterms:W3CDTF">2015-10-22T23:40:21Z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0x0101008A98423170284BEEB635F43C3CF4E98B00667E2DAE9907384EB86E22478623547E</vt:lpwstr>
  </property>
  <property fmtid="{D5CDD505-2E9C-101B-9397-08002B2CF9AE}" pid="3" name="Subtask Area">
    <vt:lpwstr>Task 4 - Energy Strategic Communications and Analysis</vt:lpwstr>
  </property>
  <property fmtid="{D5CDD505-2E9C-101B-9397-08002B2CF9AE}" pid="4" name="Approval Level0">
    <vt:lpwstr>Draft</vt:lpwstr>
  </property>
</Properties>
</file>