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57" r:id="rId1"/>
  </p:sldMasterIdLst>
  <p:notesMasterIdLst>
    <p:notesMasterId r:id="rId26"/>
  </p:notesMasterIdLst>
  <p:handoutMasterIdLst>
    <p:handoutMasterId r:id="rId27"/>
  </p:handoutMasterIdLst>
  <p:sldIdLst>
    <p:sldId id="317" r:id="rId2"/>
    <p:sldId id="318" r:id="rId3"/>
    <p:sldId id="319" r:id="rId4"/>
    <p:sldId id="321" r:id="rId5"/>
    <p:sldId id="256" r:id="rId6"/>
    <p:sldId id="288" r:id="rId7"/>
    <p:sldId id="290" r:id="rId8"/>
    <p:sldId id="316" r:id="rId9"/>
    <p:sldId id="293" r:id="rId10"/>
    <p:sldId id="320" r:id="rId11"/>
    <p:sldId id="330" r:id="rId12"/>
    <p:sldId id="291" r:id="rId13"/>
    <p:sldId id="268" r:id="rId14"/>
    <p:sldId id="328" r:id="rId15"/>
    <p:sldId id="326" r:id="rId16"/>
    <p:sldId id="327" r:id="rId17"/>
    <p:sldId id="324" r:id="rId18"/>
    <p:sldId id="329" r:id="rId19"/>
    <p:sldId id="323" r:id="rId20"/>
    <p:sldId id="322" r:id="rId21"/>
    <p:sldId id="278" r:id="rId22"/>
    <p:sldId id="264" r:id="rId23"/>
    <p:sldId id="269" r:id="rId24"/>
    <p:sldId id="286"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0" d="100"/>
          <a:sy n="70" d="100"/>
        </p:scale>
        <p:origin x="-2178" y="-8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516C08-E42D-6849-97B7-58DA36DD5A74}" type="datetimeFigureOut">
              <a:rPr lang="en-US" smtClean="0"/>
              <a:pPr/>
              <a:t>7/10/2013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AA8ECB-7A0E-374A-9EC1-5E5863BD8C5D}" type="slidenum">
              <a:rPr lang="en-US" smtClean="0"/>
              <a:pPr/>
              <a:t>‹#›</a:t>
            </a:fld>
            <a:endParaRPr lang="en-US"/>
          </a:p>
        </p:txBody>
      </p:sp>
    </p:spTree>
    <p:extLst>
      <p:ext uri="{BB962C8B-B14F-4D97-AF65-F5344CB8AC3E}">
        <p14:creationId xmlns:p14="http://schemas.microsoft.com/office/powerpoint/2010/main" val="3153964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CAB3DA-2DB4-7842-8C1E-B3A0F96FA2F7}" type="datetimeFigureOut">
              <a:rPr lang="en-US" smtClean="0"/>
              <a:pPr/>
              <a:t>7/10/2013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EA4D-8426-C643-917E-D9FD2BD32C31}" type="slidenum">
              <a:rPr lang="en-US" smtClean="0"/>
              <a:pPr/>
              <a:t>‹#›</a:t>
            </a:fld>
            <a:endParaRPr lang="en-US"/>
          </a:p>
        </p:txBody>
      </p:sp>
    </p:spTree>
    <p:extLst>
      <p:ext uri="{BB962C8B-B14F-4D97-AF65-F5344CB8AC3E}">
        <p14:creationId xmlns:p14="http://schemas.microsoft.com/office/powerpoint/2010/main" val="35226549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10EA4D-8426-C643-917E-D9FD2BD32C31}" type="slidenum">
              <a:rPr lang="en-US" smtClean="0"/>
              <a:pPr/>
              <a:t>22</a:t>
            </a:fld>
            <a:endParaRPr lang="en-US"/>
          </a:p>
        </p:txBody>
      </p:sp>
    </p:spTree>
    <p:extLst>
      <p:ext uri="{BB962C8B-B14F-4D97-AF65-F5344CB8AC3E}">
        <p14:creationId xmlns:p14="http://schemas.microsoft.com/office/powerpoint/2010/main" val="8463937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6A751D10-F98A-9D45-A177-764F88DDBF52}" type="datetime1">
              <a:rPr lang="en-US" smtClean="0"/>
              <a:pPr/>
              <a:t>7/10/2013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AA957AF-53C0-420B-9C2D-77DB1416566C}" type="slidenum">
              <a:rPr kumimoji="0" lang="en-US" smtClean="0"/>
              <a:pPr/>
              <a:t>‹#›</a:t>
            </a:fld>
            <a:endParaRPr kumimoji="0"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91D9DC-C6C5-754A-94B1-FA7EE9824E5B}" type="datetime1">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C128E-C3B7-0C45-AF17-EEE562FA0A70}"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2CB571-D7A3-DD4E-9787-DDD2130CD190}" type="datetime1">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C128E-C3B7-0C45-AF17-EEE562FA0A70}"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A994D7-78C3-BE44-9051-B98F2448665C}" type="datetime1">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C128E-C3B7-0C45-AF17-EEE562FA0A70}" type="slidenum">
              <a:rPr lang="en-US" smtClean="0"/>
              <a:pPr/>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AD7BF2-021F-8441-AE2D-E665ED08AD2F}" type="datetime1">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B1FEA-406A-7749-A5C3-DDCB5F67A4C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E7553-C0F7-8E4E-A38B-1DCC118D3DB7}" type="datetime1">
              <a:rPr lang="en-US" smtClean="0"/>
              <a:pPr/>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C128E-C3B7-0C45-AF17-EEE562FA0A70}"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DA02DC-5E38-234C-A387-641D85862C2D}" type="datetime1">
              <a:rPr lang="en-US" smtClean="0"/>
              <a:pPr/>
              <a:t>7/10/2013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4C128E-C3B7-0C45-AF17-EEE562FA0A70}"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622D4E-C4A9-2447-8CD6-F32E428DE0AF}" type="datetime1">
              <a:rPr lang="en-US" smtClean="0"/>
              <a:pPr/>
              <a:t>7/10/2013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4C128E-C3B7-0C45-AF17-EEE562FA0A70}"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5E4A3-0FD5-8447-9BB8-502A84406FD8}" type="datetime1">
              <a:rPr lang="en-US" smtClean="0"/>
              <a:pPr/>
              <a:t>7/10/2013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4C128E-C3B7-0C45-AF17-EEE562FA0A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A2391-E814-FF43-A88C-FDDEF8DCFA33}" type="datetime1">
              <a:rPr lang="en-US" smtClean="0"/>
              <a:pPr/>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C128E-C3B7-0C45-AF17-EEE562FA0A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CB585-536C-A046-A054-BAAF4FDA7508}" type="datetime1">
              <a:rPr lang="en-US" smtClean="0"/>
              <a:pPr/>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C128E-C3B7-0C45-AF17-EEE562FA0A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69F5A3D3-8736-7343-B630-D50F223AB908}" type="datetime1">
              <a:rPr lang="en-US" smtClean="0"/>
              <a:pPr/>
              <a:t>7/10/2013</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pPr algn="r"/>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pPr algn="l"/>
            <a:r>
              <a:rPr lang="en-US" dirty="0" smtClean="0"/>
              <a:t> </a:t>
            </a:r>
            <a:fld id="{DF4C128E-C3B7-0C45-AF17-EEE562FA0A70}" type="slidenum">
              <a:rPr lang="en-US" smtClean="0"/>
              <a:pPr algn="l"/>
              <a:t>‹#›</a:t>
            </a:fld>
            <a:endParaRPr lang="en-US" dirty="0"/>
          </a:p>
        </p:txBody>
      </p:sp>
    </p:spTree>
  </p:cSld>
  <p:clrMap bg1="lt1" tx1="dk1" bg2="lt2" tx2="dk2" accent1="accent1" accent2="accent2" accent3="accent3" accent4="accent4" accent5="accent5" accent6="accent6" hlink="hlink" folHlink="folHlink"/>
  <p:sldLayoutIdLst>
    <p:sldLayoutId id="2147484058" r:id="rId1"/>
    <p:sldLayoutId id="2147484059" r:id="rId2"/>
    <p:sldLayoutId id="2147484060" r:id="rId3"/>
    <p:sldLayoutId id="2147484061" r:id="rId4"/>
    <p:sldLayoutId id="2147484062" r:id="rId5"/>
    <p:sldLayoutId id="2147484063" r:id="rId6"/>
    <p:sldLayoutId id="2147484064" r:id="rId7"/>
    <p:sldLayoutId id="2147484065" r:id="rId8"/>
    <p:sldLayoutId id="2147484066" r:id="rId9"/>
    <p:sldLayoutId id="2147484067" r:id="rId10"/>
    <p:sldLayoutId id="2147484068" r:id="rId11"/>
  </p:sldLayoutIdLst>
  <p:hf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mcipac.marines.mil/mcipac/CampButler/VWAP.asp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mcipac.marines.mil/mcipac/CampButler/VWAP.asp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mcipac.marines.mil/mcipac/CampButler/VWAP.asp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3341" y="1223962"/>
            <a:ext cx="6777318" cy="1731982"/>
          </a:xfrm>
        </p:spPr>
        <p:txBody>
          <a:bodyPr/>
          <a:lstStyle/>
          <a:p>
            <a:r>
              <a:rPr lang="en-US" dirty="0" smtClean="0"/>
              <a:t>VWAP Quarterly Council Meeting</a:t>
            </a:r>
            <a:br>
              <a:rPr lang="en-US" dirty="0" smtClean="0"/>
            </a:br>
            <a:r>
              <a:rPr lang="en-US" dirty="0" smtClean="0"/>
              <a:t>Q3: </a:t>
            </a:r>
            <a:r>
              <a:rPr lang="en-US" dirty="0" smtClean="0"/>
              <a:t>2013</a:t>
            </a:r>
            <a:endParaRPr lang="en-US" dirty="0"/>
          </a:p>
        </p:txBody>
      </p:sp>
      <p:sp>
        <p:nvSpPr>
          <p:cNvPr id="3" name="Subtitle 2"/>
          <p:cNvSpPr>
            <a:spLocks noGrp="1"/>
          </p:cNvSpPr>
          <p:nvPr>
            <p:ph type="subTitle" idx="1"/>
          </p:nvPr>
        </p:nvSpPr>
        <p:spPr>
          <a:xfrm>
            <a:off x="245659" y="3575711"/>
            <a:ext cx="8707271" cy="2934268"/>
          </a:xfrm>
        </p:spPr>
        <p:txBody>
          <a:bodyPr>
            <a:noAutofit/>
          </a:bodyPr>
          <a:lstStyle/>
          <a:p>
            <a:r>
              <a:rPr lang="en-US" sz="1800" dirty="0" smtClean="0"/>
              <a:t>Regional Victim and Witness Liaison Office:</a:t>
            </a:r>
          </a:p>
          <a:p>
            <a:r>
              <a:rPr lang="en-US" sz="1800" dirty="0"/>
              <a:t>First Lieutenant Kevin Towler</a:t>
            </a:r>
          </a:p>
          <a:p>
            <a:r>
              <a:rPr lang="en-US" sz="1800" dirty="0" smtClean="0"/>
              <a:t>Captain </a:t>
            </a:r>
            <a:r>
              <a:rPr lang="en-US" sz="1800" dirty="0" smtClean="0"/>
              <a:t>John Aaron</a:t>
            </a:r>
          </a:p>
          <a:p>
            <a:endParaRPr lang="en-US" sz="800" dirty="0" smtClean="0"/>
          </a:p>
          <a:p>
            <a:r>
              <a:rPr lang="en-US" sz="1800" dirty="0" smtClean="0"/>
              <a:t>kevin.towler@usmc.mil</a:t>
            </a:r>
            <a:endParaRPr lang="en-US" sz="1800" dirty="0" smtClean="0"/>
          </a:p>
          <a:p>
            <a:r>
              <a:rPr lang="en-US" sz="1800" dirty="0"/>
              <a:t>john.aaron@usmc.mil</a:t>
            </a:r>
          </a:p>
          <a:p>
            <a:r>
              <a:rPr lang="en-US" sz="1800" dirty="0" smtClean="0"/>
              <a:t>(315)645-4303/4263</a:t>
            </a:r>
          </a:p>
          <a:p>
            <a:endParaRPr lang="en-US" sz="800" dirty="0" smtClean="0"/>
          </a:p>
          <a:p>
            <a:r>
              <a:rPr lang="en-US" sz="1800" dirty="0" smtClean="0"/>
              <a:t>New VWAP Website: </a:t>
            </a:r>
            <a:r>
              <a:rPr lang="en-US" sz="1800" dirty="0"/>
              <a:t>http://www.mcipac.marines.mil/mcipac/CampButler/VWAP.aspx</a:t>
            </a:r>
          </a:p>
          <a:p>
            <a:endParaRPr lang="en-US" sz="1800" dirty="0" smtClean="0"/>
          </a:p>
        </p:txBody>
      </p:sp>
    </p:spTree>
    <p:extLst>
      <p:ext uri="{BB962C8B-B14F-4D97-AF65-F5344CB8AC3E}">
        <p14:creationId xmlns:p14="http://schemas.microsoft.com/office/powerpoint/2010/main" val="437451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4459" y="2124516"/>
            <a:ext cx="4917233" cy="3860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699247" y="2248347"/>
            <a:ext cx="7745505" cy="5012262"/>
          </a:xfrm>
        </p:spPr>
        <p:txBody>
          <a:bodyPr/>
          <a:lstStyle/>
          <a:p>
            <a:r>
              <a:rPr lang="en-US" dirty="0" smtClean="0"/>
              <a:t>Interactive Form that ensures you have fulfilled your duty as required under MCO 5800.14</a:t>
            </a:r>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r>
              <a:rPr lang="en-US" dirty="0" smtClean="0"/>
              <a:t>All required information can be obtained from your S-1/G-1</a:t>
            </a:r>
          </a:p>
        </p:txBody>
      </p:sp>
      <p:sp>
        <p:nvSpPr>
          <p:cNvPr id="3" name="Slide Number Placeholder 2"/>
          <p:cNvSpPr>
            <a:spLocks noGrp="1"/>
          </p:cNvSpPr>
          <p:nvPr>
            <p:ph type="sldNum" sz="quarter" idx="12"/>
          </p:nvPr>
        </p:nvSpPr>
        <p:spPr/>
        <p:txBody>
          <a:bodyPr/>
          <a:lstStyle/>
          <a:p>
            <a:fld id="{DF4C128E-C3B7-0C45-AF17-EEE562FA0A70}" type="slidenum">
              <a:rPr lang="en-US" smtClean="0"/>
              <a:pPr/>
              <a:t>10</a:t>
            </a:fld>
            <a:endParaRPr lang="en-US" dirty="0"/>
          </a:p>
        </p:txBody>
      </p:sp>
      <p:sp>
        <p:nvSpPr>
          <p:cNvPr id="4" name="Title 3"/>
          <p:cNvSpPr>
            <a:spLocks noGrp="1"/>
          </p:cNvSpPr>
          <p:nvPr>
            <p:ph type="title"/>
          </p:nvPr>
        </p:nvSpPr>
        <p:spPr>
          <a:xfrm>
            <a:off x="490889" y="215315"/>
            <a:ext cx="8084374" cy="1490656"/>
          </a:xfrm>
        </p:spPr>
        <p:txBody>
          <a:bodyPr/>
          <a:lstStyle/>
          <a:p>
            <a:r>
              <a:rPr lang="en-US" dirty="0" smtClean="0"/>
              <a:t>Your Friend:  The PULSE Checklist  (Rev 7-13)</a:t>
            </a:r>
            <a:endParaRPr lang="en-US" dirty="0"/>
          </a:p>
        </p:txBody>
      </p:sp>
    </p:spTree>
    <p:extLst>
      <p:ext uri="{BB962C8B-B14F-4D97-AF65-F5344CB8AC3E}">
        <p14:creationId xmlns:p14="http://schemas.microsoft.com/office/powerpoint/2010/main" val="765950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4000" dirty="0" smtClean="0"/>
              <a:t>PMO</a:t>
            </a:r>
          </a:p>
          <a:p>
            <a:pPr lvl="1"/>
            <a:r>
              <a:rPr lang="en-US" sz="3800" dirty="0" smtClean="0"/>
              <a:t>(</a:t>
            </a:r>
            <a:r>
              <a:rPr lang="en-US" sz="3800" dirty="0" smtClean="0"/>
              <a:t>315)645-3885</a:t>
            </a:r>
          </a:p>
          <a:p>
            <a:pPr marL="411480" lvl="1" indent="0">
              <a:buNone/>
            </a:pPr>
            <a:endParaRPr lang="en-US" sz="3800" dirty="0"/>
          </a:p>
          <a:p>
            <a:r>
              <a:rPr lang="en-US" sz="4000" dirty="0" smtClean="0"/>
              <a:t>Military Justice</a:t>
            </a:r>
          </a:p>
          <a:p>
            <a:pPr lvl="1"/>
            <a:r>
              <a:rPr lang="en-US" sz="4000" dirty="0" smtClean="0"/>
              <a:t>(315)645-3982</a:t>
            </a:r>
          </a:p>
          <a:p>
            <a:pPr marL="411480" lvl="1" indent="0">
              <a:buNone/>
            </a:pPr>
            <a:endParaRPr lang="en-US" sz="4000" dirty="0" smtClean="0"/>
          </a:p>
          <a:p>
            <a:r>
              <a:rPr lang="en-US" sz="4200" dirty="0" smtClean="0"/>
              <a:t>See Contact info on DD 2701	</a:t>
            </a:r>
          </a:p>
          <a:p>
            <a:pPr marL="411480" lvl="1" indent="0">
              <a:buNone/>
            </a:pPr>
            <a:r>
              <a:rPr lang="en-US" sz="4000" dirty="0" smtClean="0"/>
              <a:t>**SAPR personnel will not answer your questions**</a:t>
            </a:r>
            <a:endParaRPr lang="en-US" sz="4000"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11</a:t>
            </a:fld>
            <a:endParaRPr lang="en-US" dirty="0"/>
          </a:p>
        </p:txBody>
      </p:sp>
      <p:sp>
        <p:nvSpPr>
          <p:cNvPr id="4" name="Title 3"/>
          <p:cNvSpPr>
            <a:spLocks noGrp="1"/>
          </p:cNvSpPr>
          <p:nvPr>
            <p:ph type="title"/>
          </p:nvPr>
        </p:nvSpPr>
        <p:spPr/>
        <p:txBody>
          <a:bodyPr/>
          <a:lstStyle/>
          <a:p>
            <a:r>
              <a:rPr lang="en-US" dirty="0" smtClean="0"/>
              <a:t>After S-1/G-1:</a:t>
            </a:r>
            <a:endParaRPr lang="en-US" dirty="0"/>
          </a:p>
        </p:txBody>
      </p:sp>
    </p:spTree>
    <p:extLst>
      <p:ext uri="{BB962C8B-B14F-4D97-AF65-F5344CB8AC3E}">
        <p14:creationId xmlns:p14="http://schemas.microsoft.com/office/powerpoint/2010/main" val="2430842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7546" y="2142699"/>
            <a:ext cx="8611737" cy="4520346"/>
          </a:xfrm>
        </p:spPr>
        <p:txBody>
          <a:bodyPr>
            <a:normAutofit/>
          </a:bodyPr>
          <a:lstStyle/>
          <a:p>
            <a:r>
              <a:rPr lang="en-US" dirty="0" smtClean="0"/>
              <a:t>CID/PMO/NCIS are required to issue the DD 2701</a:t>
            </a:r>
          </a:p>
          <a:p>
            <a:r>
              <a:rPr lang="en-US" dirty="0" smtClean="0"/>
              <a:t>ONLY if </a:t>
            </a:r>
            <a:r>
              <a:rPr lang="en-US" dirty="0"/>
              <a:t>you cannot confirm it has been issued, issue one </a:t>
            </a:r>
            <a:r>
              <a:rPr lang="en-US" dirty="0" smtClean="0"/>
              <a:t>yourself</a:t>
            </a:r>
          </a:p>
          <a:p>
            <a:r>
              <a:rPr lang="en-US" dirty="0" smtClean="0"/>
              <a:t>Contents:</a:t>
            </a:r>
          </a:p>
          <a:p>
            <a:pPr lvl="1"/>
            <a:r>
              <a:rPr lang="en-US" dirty="0" smtClean="0"/>
              <a:t>Explains victim rights</a:t>
            </a:r>
          </a:p>
          <a:p>
            <a:pPr lvl="1"/>
            <a:r>
              <a:rPr lang="en-US" dirty="0" smtClean="0"/>
              <a:t>Provides contact information for relevant service providers</a:t>
            </a:r>
          </a:p>
          <a:p>
            <a:pPr lvl="2"/>
            <a:r>
              <a:rPr lang="en-US" dirty="0" smtClean="0"/>
              <a:t>NCIS/CID/PMO,  Military Justice, Legal Assistance</a:t>
            </a:r>
          </a:p>
          <a:p>
            <a:r>
              <a:rPr lang="en-US" dirty="0" smtClean="0"/>
              <a:t>Forms are available on the VWAP website</a:t>
            </a:r>
          </a:p>
          <a:p>
            <a:pPr lvl="1"/>
            <a:r>
              <a:rPr lang="en-US" dirty="0" smtClean="0"/>
              <a:t>Fill in your number in appropriate block before distributing</a:t>
            </a:r>
            <a:endParaRPr lang="en-US"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12</a:t>
            </a:fld>
            <a:endParaRPr lang="en-US" dirty="0"/>
          </a:p>
        </p:txBody>
      </p:sp>
      <p:sp>
        <p:nvSpPr>
          <p:cNvPr id="4" name="Title 3"/>
          <p:cNvSpPr>
            <a:spLocks noGrp="1"/>
          </p:cNvSpPr>
          <p:nvPr>
            <p:ph type="title"/>
          </p:nvPr>
        </p:nvSpPr>
        <p:spPr/>
        <p:txBody>
          <a:bodyPr/>
          <a:lstStyle/>
          <a:p>
            <a:r>
              <a:rPr lang="en-US" dirty="0" smtClean="0"/>
              <a:t>DD Form 2701</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your CO decides to move a victim or witness to another unit, he or she must immediately notify you, so that you can contact the other unit’s VWAC, and scan and email the checklist you have so far on that victim or witness.</a:t>
            </a:r>
          </a:p>
          <a:p>
            <a:r>
              <a:rPr lang="en-US" dirty="0" smtClean="0"/>
              <a:t>THIS IS NOT A SUGGESTION.  We cannot allow victims to fall through the cracks and jeopardize their safety.</a:t>
            </a:r>
          </a:p>
        </p:txBody>
      </p:sp>
      <p:sp>
        <p:nvSpPr>
          <p:cNvPr id="3" name="Slide Number Placeholder 2"/>
          <p:cNvSpPr>
            <a:spLocks noGrp="1"/>
          </p:cNvSpPr>
          <p:nvPr>
            <p:ph type="sldNum" sz="quarter" idx="12"/>
          </p:nvPr>
        </p:nvSpPr>
        <p:spPr/>
        <p:txBody>
          <a:bodyPr/>
          <a:lstStyle/>
          <a:p>
            <a:fld id="{DF4C128E-C3B7-0C45-AF17-EEE562FA0A70}" type="slidenum">
              <a:rPr lang="en-US" smtClean="0"/>
              <a:pPr/>
              <a:t>13</a:t>
            </a:fld>
            <a:endParaRPr lang="en-US" dirty="0"/>
          </a:p>
        </p:txBody>
      </p:sp>
      <p:sp>
        <p:nvSpPr>
          <p:cNvPr id="4" name="Title 3"/>
          <p:cNvSpPr>
            <a:spLocks noGrp="1"/>
          </p:cNvSpPr>
          <p:nvPr>
            <p:ph type="title"/>
          </p:nvPr>
        </p:nvSpPr>
        <p:spPr/>
        <p:txBody>
          <a:bodyPr/>
          <a:lstStyle/>
          <a:p>
            <a:r>
              <a:rPr lang="en-US" dirty="0" smtClean="0"/>
              <a:t>Victim/Witness Handoff</a:t>
            </a:r>
            <a:endParaRPr lang="en-US" dirty="0"/>
          </a:p>
        </p:txBody>
      </p:sp>
    </p:spTree>
    <p:extLst>
      <p:ext uri="{BB962C8B-B14F-4D97-AF65-F5344CB8AC3E}">
        <p14:creationId xmlns:p14="http://schemas.microsoft.com/office/powerpoint/2010/main" val="92126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Victims </a:t>
            </a:r>
            <a:r>
              <a:rPr lang="en-US" dirty="0" smtClean="0"/>
              <a:t>must be notified of changes in the pre-trial confinement status of the accused</a:t>
            </a:r>
          </a:p>
          <a:p>
            <a:pPr marL="0" indent="0">
              <a:buNone/>
            </a:pPr>
            <a:endParaRPr lang="en-US" dirty="0" smtClean="0"/>
          </a:p>
          <a:p>
            <a:r>
              <a:rPr lang="en-US" dirty="0" smtClean="0"/>
              <a:t>Each time you fill out a PULSE </a:t>
            </a:r>
            <a:r>
              <a:rPr lang="en-US" dirty="0" smtClean="0">
                <a:sym typeface="Wingdings" pitchFamily="2" charset="2"/>
              </a:rPr>
              <a:t> verify whether there has been any change and whether the victim has been notified</a:t>
            </a:r>
          </a:p>
          <a:p>
            <a:pPr lvl="1"/>
            <a:r>
              <a:rPr lang="en-US" dirty="0" smtClean="0">
                <a:sym typeface="Wingdings" pitchFamily="2" charset="2"/>
              </a:rPr>
              <a:t>If not, notify the victim</a:t>
            </a:r>
            <a:endParaRPr lang="en-US"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14</a:t>
            </a:fld>
            <a:endParaRPr lang="en-US" dirty="0"/>
          </a:p>
        </p:txBody>
      </p:sp>
      <p:sp>
        <p:nvSpPr>
          <p:cNvPr id="4" name="Title 3"/>
          <p:cNvSpPr>
            <a:spLocks noGrp="1"/>
          </p:cNvSpPr>
          <p:nvPr>
            <p:ph type="title"/>
          </p:nvPr>
        </p:nvSpPr>
        <p:spPr/>
        <p:txBody>
          <a:bodyPr/>
          <a:lstStyle/>
          <a:p>
            <a:r>
              <a:rPr lang="en-US" dirty="0" smtClean="0"/>
              <a:t>Pre-Trial Confinement</a:t>
            </a:r>
            <a:endParaRPr lang="en-US" dirty="0"/>
          </a:p>
        </p:txBody>
      </p:sp>
    </p:spTree>
    <p:extLst>
      <p:ext uri="{BB962C8B-B14F-4D97-AF65-F5344CB8AC3E}">
        <p14:creationId xmlns:p14="http://schemas.microsoft.com/office/powerpoint/2010/main" val="3645495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8584" y="2100291"/>
            <a:ext cx="8512010" cy="4176160"/>
          </a:xfrm>
        </p:spPr>
        <p:txBody>
          <a:bodyPr>
            <a:normAutofit fontScale="92500" lnSpcReduction="10000"/>
          </a:bodyPr>
          <a:lstStyle/>
          <a:p>
            <a:pPr marL="0" indent="0">
              <a:buNone/>
            </a:pPr>
            <a:r>
              <a:rPr lang="en-US" dirty="0" smtClean="0">
                <a:solidFill>
                  <a:schemeClr val="accent1"/>
                </a:solidFill>
              </a:rPr>
              <a:t>I.  </a:t>
            </a:r>
            <a:r>
              <a:rPr lang="en-US" dirty="0" smtClean="0"/>
              <a:t>Forms of Compensation</a:t>
            </a:r>
          </a:p>
          <a:p>
            <a:pPr marL="868680" lvl="1" indent="-457200">
              <a:buFont typeface="+mj-lt"/>
              <a:buAutoNum type="arabicPeriod"/>
            </a:pPr>
            <a:r>
              <a:rPr lang="en-US" dirty="0" smtClean="0"/>
              <a:t>Monetary payment</a:t>
            </a:r>
          </a:p>
          <a:p>
            <a:pPr marL="868680" lvl="1" indent="-457200">
              <a:buFont typeface="+mj-lt"/>
              <a:buAutoNum type="arabicPeriod"/>
            </a:pPr>
            <a:r>
              <a:rPr lang="en-US" dirty="0" smtClean="0"/>
              <a:t>Medical</a:t>
            </a:r>
            <a:r>
              <a:rPr lang="en-US" dirty="0"/>
              <a:t>/</a:t>
            </a:r>
            <a:r>
              <a:rPr lang="en-US" dirty="0" smtClean="0"/>
              <a:t>Dental</a:t>
            </a:r>
          </a:p>
          <a:p>
            <a:pPr marL="868680" lvl="1" indent="-457200">
              <a:buFont typeface="+mj-lt"/>
              <a:buAutoNum type="arabicPeriod"/>
            </a:pPr>
            <a:r>
              <a:rPr lang="en-US" dirty="0" smtClean="0"/>
              <a:t>Commissary </a:t>
            </a:r>
            <a:r>
              <a:rPr lang="en-US" dirty="0"/>
              <a:t>and Exchange </a:t>
            </a:r>
            <a:r>
              <a:rPr lang="en-US" dirty="0" smtClean="0"/>
              <a:t>privileges</a:t>
            </a:r>
          </a:p>
          <a:p>
            <a:pPr marL="0" indent="0">
              <a:buNone/>
            </a:pPr>
            <a:r>
              <a:rPr lang="en-US" dirty="0" smtClean="0">
                <a:solidFill>
                  <a:schemeClr val="accent1"/>
                </a:solidFill>
              </a:rPr>
              <a:t>II.  </a:t>
            </a:r>
            <a:r>
              <a:rPr lang="en-US" dirty="0" smtClean="0"/>
              <a:t>Eligibility</a:t>
            </a:r>
          </a:p>
          <a:p>
            <a:pPr marL="868680" lvl="1" indent="-457200">
              <a:buFont typeface="+mj-lt"/>
              <a:buAutoNum type="arabicPeriod"/>
            </a:pPr>
            <a:r>
              <a:rPr lang="en-US" dirty="0" smtClean="0"/>
              <a:t>Marine abuser must </a:t>
            </a:r>
            <a:r>
              <a:rPr lang="en-US" dirty="0"/>
              <a:t>have been on active duty for </a:t>
            </a:r>
            <a:r>
              <a:rPr lang="en-US" dirty="0" smtClean="0"/>
              <a:t>&gt; 30 days</a:t>
            </a:r>
          </a:p>
          <a:p>
            <a:pPr marL="868680" lvl="1" indent="-457200">
              <a:buFont typeface="+mj-lt"/>
              <a:buAutoNum type="arabicPeriod"/>
            </a:pPr>
            <a:r>
              <a:rPr lang="en-US" dirty="0" smtClean="0"/>
              <a:t>Marine abuser </a:t>
            </a:r>
            <a:r>
              <a:rPr lang="en-US" dirty="0"/>
              <a:t>m</a:t>
            </a:r>
            <a:r>
              <a:rPr lang="en-US" dirty="0" smtClean="0"/>
              <a:t>ust </a:t>
            </a:r>
            <a:r>
              <a:rPr lang="en-US" dirty="0"/>
              <a:t>have been </a:t>
            </a:r>
            <a:r>
              <a:rPr lang="en-US" dirty="0" smtClean="0"/>
              <a:t>1) separated </a:t>
            </a:r>
            <a:r>
              <a:rPr lang="en-US" dirty="0"/>
              <a:t>for a dependent-abuse offense pursuant to a court-martial </a:t>
            </a:r>
            <a:r>
              <a:rPr lang="en-US" dirty="0" smtClean="0"/>
              <a:t>or 2) administrative </a:t>
            </a:r>
            <a:r>
              <a:rPr lang="en-US" dirty="0"/>
              <a:t>separation; or, </a:t>
            </a:r>
            <a:r>
              <a:rPr lang="en-US" dirty="0" smtClean="0"/>
              <a:t>3) at </a:t>
            </a:r>
            <a:r>
              <a:rPr lang="en-US" dirty="0"/>
              <a:t>court-martial, sentenced to total forfeiture of all pay and allowances (in which there is no separation/discharge); </a:t>
            </a:r>
            <a:r>
              <a:rPr lang="en-US" dirty="0" smtClean="0"/>
              <a:t>and</a:t>
            </a:r>
          </a:p>
          <a:p>
            <a:pPr marL="868680" lvl="1" indent="-457200">
              <a:buFont typeface="+mj-lt"/>
              <a:buAutoNum type="arabicPeriod"/>
            </a:pPr>
            <a:r>
              <a:rPr lang="en-US" dirty="0" smtClean="0"/>
              <a:t>Marine abuser must </a:t>
            </a:r>
            <a:r>
              <a:rPr lang="en-US" dirty="0"/>
              <a:t>have committed at least one dependent-abuse related </a:t>
            </a:r>
            <a:r>
              <a:rPr lang="en-US" dirty="0" smtClean="0"/>
              <a:t>offense</a:t>
            </a:r>
            <a:endParaRPr lang="en-US" dirty="0"/>
          </a:p>
          <a:p>
            <a:pPr marL="868680" lvl="1" indent="-457200">
              <a:buFont typeface="+mj-lt"/>
              <a:buAutoNum type="arabicPeriod"/>
            </a:pPr>
            <a:endParaRPr lang="en-US" dirty="0" smtClean="0"/>
          </a:p>
        </p:txBody>
      </p:sp>
      <p:sp>
        <p:nvSpPr>
          <p:cNvPr id="3" name="Slide Number Placeholder 2"/>
          <p:cNvSpPr>
            <a:spLocks noGrp="1"/>
          </p:cNvSpPr>
          <p:nvPr>
            <p:ph type="sldNum" sz="quarter" idx="12"/>
          </p:nvPr>
        </p:nvSpPr>
        <p:spPr/>
        <p:txBody>
          <a:bodyPr/>
          <a:lstStyle/>
          <a:p>
            <a:fld id="{DF4C128E-C3B7-0C45-AF17-EEE562FA0A70}" type="slidenum">
              <a:rPr lang="en-US" smtClean="0"/>
              <a:pPr/>
              <a:t>15</a:t>
            </a:fld>
            <a:endParaRPr lang="en-US" dirty="0"/>
          </a:p>
        </p:txBody>
      </p:sp>
      <p:sp>
        <p:nvSpPr>
          <p:cNvPr id="4" name="Title 3"/>
          <p:cNvSpPr>
            <a:spLocks noGrp="1"/>
          </p:cNvSpPr>
          <p:nvPr>
            <p:ph type="title"/>
          </p:nvPr>
        </p:nvSpPr>
        <p:spPr>
          <a:xfrm>
            <a:off x="688490" y="374780"/>
            <a:ext cx="7756263" cy="1054250"/>
          </a:xfrm>
        </p:spPr>
        <p:txBody>
          <a:bodyPr/>
          <a:lstStyle/>
          <a:p>
            <a:r>
              <a:rPr lang="en-US" dirty="0" smtClean="0"/>
              <a:t>Transitional Compensation</a:t>
            </a:r>
            <a:endParaRPr lang="en-US" dirty="0"/>
          </a:p>
        </p:txBody>
      </p:sp>
    </p:spTree>
    <p:extLst>
      <p:ext uri="{BB962C8B-B14F-4D97-AF65-F5344CB8AC3E}">
        <p14:creationId xmlns:p14="http://schemas.microsoft.com/office/powerpoint/2010/main" val="225879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smtClean="0">
                <a:solidFill>
                  <a:schemeClr val="accent1"/>
                </a:solidFill>
              </a:rPr>
              <a:t>I.  </a:t>
            </a:r>
            <a:r>
              <a:rPr lang="en-US" dirty="0" smtClean="0"/>
              <a:t>When would Transitional Compensation Fund benefits stop or never be processed?</a:t>
            </a:r>
          </a:p>
          <a:p>
            <a:pPr marL="868680" lvl="1" indent="-457200">
              <a:buFont typeface="+mj-lt"/>
              <a:buAutoNum type="arabicPeriod"/>
            </a:pPr>
            <a:r>
              <a:rPr lang="en-US" dirty="0" smtClean="0"/>
              <a:t>Dependent spouse remarries</a:t>
            </a:r>
          </a:p>
          <a:p>
            <a:pPr marL="868680" lvl="1" indent="-457200">
              <a:buFont typeface="+mj-lt"/>
              <a:buAutoNum type="arabicPeriod"/>
            </a:pPr>
            <a:r>
              <a:rPr lang="en-US" dirty="0" smtClean="0"/>
              <a:t>Dependent spouse cohabitates with abusive Marine spouse</a:t>
            </a:r>
          </a:p>
          <a:p>
            <a:pPr marL="868680" lvl="1" indent="-457200">
              <a:buFont typeface="+mj-lt"/>
              <a:buAutoNum type="arabicPeriod"/>
            </a:pPr>
            <a:r>
              <a:rPr lang="en-US" dirty="0"/>
              <a:t>A competent authority determines that the </a:t>
            </a:r>
            <a:r>
              <a:rPr lang="en-US" dirty="0" smtClean="0"/>
              <a:t>1) spouse </a:t>
            </a:r>
            <a:r>
              <a:rPr lang="en-US" dirty="0"/>
              <a:t>was an active participant in </a:t>
            </a:r>
            <a:r>
              <a:rPr lang="en-US" u="sng" dirty="0" smtClean="0"/>
              <a:t>child</a:t>
            </a:r>
            <a:r>
              <a:rPr lang="en-US" dirty="0" smtClean="0"/>
              <a:t> abuse </a:t>
            </a:r>
            <a:r>
              <a:rPr lang="en-US" dirty="0"/>
              <a:t>and the </a:t>
            </a:r>
            <a:r>
              <a:rPr lang="en-US" dirty="0" smtClean="0"/>
              <a:t>2) abused </a:t>
            </a:r>
            <a:r>
              <a:rPr lang="en-US" dirty="0"/>
              <a:t>dependent </a:t>
            </a:r>
            <a:r>
              <a:rPr lang="en-US" u="sng" dirty="0"/>
              <a:t>child</a:t>
            </a:r>
            <a:r>
              <a:rPr lang="en-US" dirty="0"/>
              <a:t> resides with the co-actor </a:t>
            </a:r>
            <a:r>
              <a:rPr lang="en-US" dirty="0" smtClean="0"/>
              <a:t>spouse</a:t>
            </a:r>
          </a:p>
          <a:p>
            <a:pPr marL="777240" lvl="2" indent="0">
              <a:buNone/>
            </a:pPr>
            <a:r>
              <a:rPr lang="en-US" dirty="0" smtClean="0">
                <a:solidFill>
                  <a:schemeClr val="accent1"/>
                </a:solidFill>
              </a:rPr>
              <a:t>	A.  </a:t>
            </a:r>
            <a:r>
              <a:rPr lang="en-US" dirty="0" smtClean="0"/>
              <a:t>Spouses who abuse each other may still be eligible for compensation</a:t>
            </a:r>
          </a:p>
        </p:txBody>
      </p:sp>
      <p:sp>
        <p:nvSpPr>
          <p:cNvPr id="3" name="Slide Number Placeholder 2"/>
          <p:cNvSpPr>
            <a:spLocks noGrp="1"/>
          </p:cNvSpPr>
          <p:nvPr>
            <p:ph type="sldNum" sz="quarter" idx="12"/>
          </p:nvPr>
        </p:nvSpPr>
        <p:spPr/>
        <p:txBody>
          <a:bodyPr/>
          <a:lstStyle/>
          <a:p>
            <a:fld id="{DF4C128E-C3B7-0C45-AF17-EEE562FA0A70}" type="slidenum">
              <a:rPr lang="en-US" smtClean="0"/>
              <a:pPr/>
              <a:t>16</a:t>
            </a:fld>
            <a:endParaRPr lang="en-US" dirty="0"/>
          </a:p>
        </p:txBody>
      </p:sp>
      <p:sp>
        <p:nvSpPr>
          <p:cNvPr id="4" name="Title 3"/>
          <p:cNvSpPr>
            <a:spLocks noGrp="1"/>
          </p:cNvSpPr>
          <p:nvPr>
            <p:ph type="title"/>
          </p:nvPr>
        </p:nvSpPr>
        <p:spPr/>
        <p:txBody>
          <a:bodyPr/>
          <a:lstStyle/>
          <a:p>
            <a:r>
              <a:rPr lang="en-US" sz="4800" dirty="0" smtClean="0"/>
              <a:t>Transitional Compensation: Who is Ineligible?</a:t>
            </a:r>
            <a:endParaRPr lang="en-US" sz="4800" dirty="0"/>
          </a:p>
        </p:txBody>
      </p:sp>
    </p:spTree>
    <p:extLst>
      <p:ext uri="{BB962C8B-B14F-4D97-AF65-F5344CB8AC3E}">
        <p14:creationId xmlns:p14="http://schemas.microsoft.com/office/powerpoint/2010/main" val="304636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Relate to milestones in the trial process</a:t>
            </a:r>
          </a:p>
          <a:p>
            <a:pPr lvl="1"/>
            <a:r>
              <a:rPr lang="en-US" dirty="0" smtClean="0"/>
              <a:t>TC </a:t>
            </a:r>
            <a:r>
              <a:rPr lang="en-US" dirty="0" smtClean="0"/>
              <a:t>assignment</a:t>
            </a:r>
            <a:r>
              <a:rPr lang="en-US" dirty="0" smtClean="0"/>
              <a:t>, </a:t>
            </a:r>
            <a:r>
              <a:rPr lang="en-US" dirty="0" err="1" smtClean="0"/>
              <a:t>Preferral</a:t>
            </a:r>
            <a:r>
              <a:rPr lang="en-US" dirty="0" smtClean="0"/>
              <a:t>, Art 32, Referral, Arraignment, Motions, Case-in-Chief</a:t>
            </a:r>
          </a:p>
          <a:p>
            <a:pPr lvl="2"/>
            <a:r>
              <a:rPr lang="en-US" dirty="0" smtClean="0"/>
              <a:t>Case Management System Legend</a:t>
            </a:r>
          </a:p>
          <a:p>
            <a:r>
              <a:rPr lang="en-US" dirty="0" smtClean="0"/>
              <a:t>Responsibility of Trial Counsel to distribute</a:t>
            </a:r>
          </a:p>
          <a:p>
            <a:r>
              <a:rPr lang="en-US" dirty="0" smtClean="0"/>
              <a:t>Your </a:t>
            </a:r>
            <a:r>
              <a:rPr lang="en-US" dirty="0" smtClean="0"/>
              <a:t>Responsibility:</a:t>
            </a:r>
          </a:p>
          <a:p>
            <a:pPr lvl="1"/>
            <a:r>
              <a:rPr lang="en-US" dirty="0" smtClean="0"/>
              <a:t>Ensure form has been distributed and document this in PULSE checklist</a:t>
            </a:r>
            <a:endParaRPr lang="en-US"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17</a:t>
            </a:fld>
            <a:endParaRPr lang="en-US" dirty="0"/>
          </a:p>
        </p:txBody>
      </p:sp>
      <p:sp>
        <p:nvSpPr>
          <p:cNvPr id="4" name="Title 3"/>
          <p:cNvSpPr>
            <a:spLocks noGrp="1"/>
          </p:cNvSpPr>
          <p:nvPr>
            <p:ph type="title"/>
          </p:nvPr>
        </p:nvSpPr>
        <p:spPr/>
        <p:txBody>
          <a:bodyPr/>
          <a:lstStyle/>
          <a:p>
            <a:r>
              <a:rPr lang="en-US" dirty="0" smtClean="0"/>
              <a:t>DD Forms 2702-2704</a:t>
            </a:r>
            <a:endParaRPr lang="en-US" dirty="0"/>
          </a:p>
        </p:txBody>
      </p:sp>
    </p:spTree>
    <p:extLst>
      <p:ext uri="{BB962C8B-B14F-4D97-AF65-F5344CB8AC3E}">
        <p14:creationId xmlns:p14="http://schemas.microsoft.com/office/powerpoint/2010/main" val="1430781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Read through the update and look to see if there are cases pending from your unit</a:t>
            </a:r>
          </a:p>
          <a:p>
            <a:r>
              <a:rPr lang="en-US" dirty="0" smtClean="0"/>
              <a:t>Track any changes</a:t>
            </a:r>
          </a:p>
          <a:p>
            <a:r>
              <a:rPr lang="en-US" dirty="0" smtClean="0"/>
              <a:t>CMS update + Date prompts on PULSE itself will inform you when you need to fill out the next PULSE checklist</a:t>
            </a:r>
          </a:p>
          <a:p>
            <a:r>
              <a:rPr lang="en-US" dirty="0" smtClean="0"/>
              <a:t>CMS Legend available on VWAP website</a:t>
            </a:r>
            <a:endParaRPr lang="en-US"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18</a:t>
            </a:fld>
            <a:endParaRPr lang="en-US" dirty="0"/>
          </a:p>
        </p:txBody>
      </p:sp>
      <p:sp>
        <p:nvSpPr>
          <p:cNvPr id="4" name="Title 3"/>
          <p:cNvSpPr>
            <a:spLocks noGrp="1"/>
          </p:cNvSpPr>
          <p:nvPr>
            <p:ph type="title"/>
          </p:nvPr>
        </p:nvSpPr>
        <p:spPr/>
        <p:txBody>
          <a:bodyPr/>
          <a:lstStyle/>
          <a:p>
            <a:r>
              <a:rPr lang="en-US" dirty="0" smtClean="0"/>
              <a:t>Weekly CMS Update</a:t>
            </a:r>
            <a:endParaRPr lang="en-US" dirty="0"/>
          </a:p>
        </p:txBody>
      </p:sp>
    </p:spTree>
    <p:extLst>
      <p:ext uri="{BB962C8B-B14F-4D97-AF65-F5344CB8AC3E}">
        <p14:creationId xmlns:p14="http://schemas.microsoft.com/office/powerpoint/2010/main" val="3165663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You are a direct representative of the command</a:t>
            </a:r>
          </a:p>
          <a:p>
            <a:r>
              <a:rPr lang="en-US" dirty="0" smtClean="0"/>
              <a:t>Whenever you speak with a victim/witness, inform him/her not to say anything to you that he/she would not say to </a:t>
            </a:r>
            <a:r>
              <a:rPr lang="en-US" dirty="0" smtClean="0"/>
              <a:t>the </a:t>
            </a:r>
            <a:r>
              <a:rPr lang="en-US" dirty="0" smtClean="0"/>
              <a:t>CO</a:t>
            </a:r>
            <a:endParaRPr lang="en-US"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19</a:t>
            </a:fld>
            <a:endParaRPr lang="en-US" dirty="0"/>
          </a:p>
        </p:txBody>
      </p:sp>
      <p:sp>
        <p:nvSpPr>
          <p:cNvPr id="4" name="Title 3"/>
          <p:cNvSpPr>
            <a:spLocks noGrp="1"/>
          </p:cNvSpPr>
          <p:nvPr>
            <p:ph type="title"/>
          </p:nvPr>
        </p:nvSpPr>
        <p:spPr/>
        <p:txBody>
          <a:bodyPr/>
          <a:lstStyle/>
          <a:p>
            <a:r>
              <a:rPr lang="en-US" dirty="0" smtClean="0"/>
              <a:t>No Privileged Communications</a:t>
            </a:r>
            <a:endParaRPr lang="en-US" dirty="0"/>
          </a:p>
        </p:txBody>
      </p:sp>
    </p:spTree>
    <p:extLst>
      <p:ext uri="{BB962C8B-B14F-4D97-AF65-F5344CB8AC3E}">
        <p14:creationId xmlns:p14="http://schemas.microsoft.com/office/powerpoint/2010/main" val="3425345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8" y="2476825"/>
            <a:ext cx="7745505" cy="3156165"/>
          </a:xfrm>
        </p:spPr>
        <p:txBody>
          <a:bodyPr>
            <a:noAutofit/>
          </a:bodyPr>
          <a:lstStyle/>
          <a:p>
            <a:pPr marL="0" indent="0">
              <a:buNone/>
            </a:pPr>
            <a:r>
              <a:rPr lang="en-US" sz="4800" dirty="0" smtClean="0"/>
              <a:t>1.  Unlearn the old</a:t>
            </a:r>
          </a:p>
          <a:p>
            <a:pPr marL="0" indent="0">
              <a:buNone/>
            </a:pPr>
            <a:r>
              <a:rPr lang="en-US" sz="4800" dirty="0" smtClean="0"/>
              <a:t>2.  Learn the new</a:t>
            </a:r>
          </a:p>
          <a:p>
            <a:pPr marL="0" indent="0">
              <a:buNone/>
            </a:pPr>
            <a:r>
              <a:rPr lang="en-US" sz="4800" dirty="0" smtClean="0"/>
              <a:t>3.  Questions/Feedback</a:t>
            </a:r>
          </a:p>
          <a:p>
            <a:pPr marL="0" indent="0">
              <a:buNone/>
            </a:pPr>
            <a:endParaRPr lang="en-US" sz="4800" dirty="0" smtClean="0"/>
          </a:p>
          <a:p>
            <a:pPr marL="0" indent="0">
              <a:buNone/>
            </a:pPr>
            <a:r>
              <a:rPr lang="en-US" dirty="0" smtClean="0"/>
              <a:t>*If you have not yet been trained, star your name on sign-in sheet.  This meeting will serve as your training.*</a:t>
            </a:r>
          </a:p>
        </p:txBody>
      </p:sp>
      <p:sp>
        <p:nvSpPr>
          <p:cNvPr id="3" name="Slide Number Placeholder 2"/>
          <p:cNvSpPr>
            <a:spLocks noGrp="1"/>
          </p:cNvSpPr>
          <p:nvPr>
            <p:ph type="sldNum" sz="quarter" idx="12"/>
          </p:nvPr>
        </p:nvSpPr>
        <p:spPr/>
        <p:txBody>
          <a:bodyPr/>
          <a:lstStyle/>
          <a:p>
            <a:fld id="{DF4C128E-C3B7-0C45-AF17-EEE562FA0A70}" type="slidenum">
              <a:rPr lang="en-US" smtClean="0"/>
              <a:pPr/>
              <a:t>2</a:t>
            </a:fld>
            <a:endParaRPr lang="en-US" dirty="0"/>
          </a:p>
        </p:txBody>
      </p:sp>
      <p:sp>
        <p:nvSpPr>
          <p:cNvPr id="4" name="Title 3"/>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1001105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425408"/>
          </a:xfrm>
        </p:spPr>
        <p:txBody>
          <a:bodyPr>
            <a:normAutofit fontScale="92500" lnSpcReduction="10000"/>
          </a:bodyPr>
          <a:lstStyle/>
          <a:p>
            <a:r>
              <a:rPr lang="en-US" dirty="0" smtClean="0"/>
              <a:t>VWAP related materials needed for your VWAC binder:</a:t>
            </a:r>
          </a:p>
          <a:p>
            <a:pPr lvl="1"/>
            <a:r>
              <a:rPr lang="en-US" dirty="0" smtClean="0"/>
              <a:t>MCO 5800.14,  Quarterly statistics log, Annual training log, Training Slides</a:t>
            </a:r>
          </a:p>
          <a:p>
            <a:r>
              <a:rPr lang="en-US" dirty="0" smtClean="0"/>
              <a:t>General and Local VWAP resources (DD 2701’s)</a:t>
            </a:r>
          </a:p>
          <a:p>
            <a:r>
              <a:rPr lang="en-US" dirty="0" smtClean="0"/>
              <a:t>If you need a document/file, check the website:</a:t>
            </a:r>
          </a:p>
          <a:p>
            <a:endParaRPr lang="en-US" dirty="0" smtClean="0"/>
          </a:p>
          <a:p>
            <a:r>
              <a:rPr lang="en-US" dirty="0" smtClean="0"/>
              <a:t>URL: </a:t>
            </a:r>
            <a:r>
              <a:rPr lang="en-US" dirty="0" smtClean="0">
                <a:hlinkClick r:id="rId2"/>
              </a:rPr>
              <a:t>http</a:t>
            </a:r>
            <a:r>
              <a:rPr lang="en-US" dirty="0">
                <a:hlinkClick r:id="rId2"/>
              </a:rPr>
              <a:t>://</a:t>
            </a:r>
            <a:r>
              <a:rPr lang="en-US" dirty="0" smtClean="0">
                <a:hlinkClick r:id="rId2"/>
              </a:rPr>
              <a:t>www.mcipac.marines.mil/mcipac/CampButler/VWAP.aspx</a:t>
            </a:r>
            <a:endParaRPr lang="en-US" dirty="0" smtClean="0"/>
          </a:p>
          <a:p>
            <a:endParaRPr lang="en-US" dirty="0"/>
          </a:p>
          <a:p>
            <a:r>
              <a:rPr lang="en-US" dirty="0" smtClean="0"/>
              <a:t>Google: Camp Butler </a:t>
            </a:r>
            <a:r>
              <a:rPr lang="en-US" dirty="0" smtClean="0">
                <a:sym typeface="Wingdings" pitchFamily="2" charset="2"/>
              </a:rPr>
              <a:t> Click on MCIPAC (first option)  Click on Victim Witness Assistance </a:t>
            </a:r>
            <a:r>
              <a:rPr lang="en-US" dirty="0" err="1" smtClean="0">
                <a:sym typeface="Wingdings" pitchFamily="2" charset="2"/>
              </a:rPr>
              <a:t>Prog</a:t>
            </a:r>
            <a:r>
              <a:rPr lang="en-US" dirty="0" smtClean="0">
                <a:sym typeface="Wingdings" pitchFamily="2" charset="2"/>
              </a:rPr>
              <a:t>  Command Resources</a:t>
            </a:r>
            <a:endParaRPr lang="en-US"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20</a:t>
            </a:fld>
            <a:endParaRPr lang="en-US" dirty="0"/>
          </a:p>
        </p:txBody>
      </p:sp>
      <p:sp>
        <p:nvSpPr>
          <p:cNvPr id="4" name="Title 3"/>
          <p:cNvSpPr>
            <a:spLocks noGrp="1"/>
          </p:cNvSpPr>
          <p:nvPr>
            <p:ph type="title"/>
          </p:nvPr>
        </p:nvSpPr>
        <p:spPr>
          <a:xfrm>
            <a:off x="688489" y="433679"/>
            <a:ext cx="7756263" cy="1054250"/>
          </a:xfrm>
        </p:spPr>
        <p:txBody>
          <a:bodyPr/>
          <a:lstStyle/>
          <a:p>
            <a:r>
              <a:rPr lang="en-US" dirty="0" smtClean="0"/>
              <a:t>VWAP Website</a:t>
            </a:r>
            <a:endParaRPr lang="en-US" dirty="0"/>
          </a:p>
        </p:txBody>
      </p:sp>
    </p:spTree>
    <p:extLst>
      <p:ext uri="{BB962C8B-B14F-4D97-AF65-F5344CB8AC3E}">
        <p14:creationId xmlns:p14="http://schemas.microsoft.com/office/powerpoint/2010/main" val="1048740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VWAC = primarily a record keeper</a:t>
            </a:r>
          </a:p>
          <a:p>
            <a:pPr lvl="1"/>
            <a:r>
              <a:rPr lang="en-US" dirty="0" smtClean="0"/>
              <a:t>Serves as POC for victim/witness if he/she has an issue to take up with the command</a:t>
            </a:r>
          </a:p>
          <a:p>
            <a:pPr lvl="2"/>
            <a:r>
              <a:rPr lang="en-US" dirty="0" smtClean="0"/>
              <a:t>Ex. </a:t>
            </a:r>
            <a:r>
              <a:rPr lang="en-US" dirty="0" smtClean="0"/>
              <a:t>Victim/Witness </a:t>
            </a:r>
            <a:r>
              <a:rPr lang="en-US" dirty="0" smtClean="0"/>
              <a:t>is placed on legal hold against his/her will</a:t>
            </a:r>
          </a:p>
          <a:p>
            <a:pPr lvl="2"/>
            <a:r>
              <a:rPr lang="en-US" dirty="0" smtClean="0"/>
              <a:t>Ex. Victim would like to be connected with counseling services</a:t>
            </a:r>
          </a:p>
          <a:p>
            <a:pPr lvl="2"/>
            <a:r>
              <a:rPr lang="en-US" dirty="0" smtClean="0"/>
              <a:t>Ex.  Problems </a:t>
            </a:r>
            <a:r>
              <a:rPr lang="en-US" dirty="0" smtClean="0"/>
              <a:t>establishing/enforcing/re-</a:t>
            </a:r>
            <a:r>
              <a:rPr lang="en-US" dirty="0" err="1" smtClean="0"/>
              <a:t>newing</a:t>
            </a:r>
            <a:r>
              <a:rPr lang="en-US" dirty="0" smtClean="0"/>
              <a:t> </a:t>
            </a:r>
            <a:r>
              <a:rPr lang="en-US" dirty="0" smtClean="0"/>
              <a:t>MPO’s</a:t>
            </a:r>
            <a:endParaRPr lang="en-US" dirty="0"/>
          </a:p>
          <a:p>
            <a:pPr lvl="3"/>
            <a:r>
              <a:rPr lang="en-US" dirty="0" smtClean="0"/>
              <a:t>No Privileged Communications </a:t>
            </a:r>
            <a:r>
              <a:rPr lang="en-US" dirty="0" smtClean="0">
                <a:sym typeface="Wingdings" pitchFamily="2" charset="2"/>
              </a:rPr>
              <a:t> You represent the CO</a:t>
            </a:r>
            <a:endParaRPr lang="en-US" dirty="0" smtClean="0"/>
          </a:p>
          <a:p>
            <a:pPr lvl="1"/>
            <a:endParaRPr lang="en-US" dirty="0" smtClean="0"/>
          </a:p>
          <a:p>
            <a:r>
              <a:rPr lang="en-US" dirty="0" smtClean="0"/>
              <a:t>UVA = primarily about connecting victims to services and programs</a:t>
            </a:r>
          </a:p>
          <a:p>
            <a:pPr lvl="1"/>
            <a:r>
              <a:rPr lang="en-US" dirty="0" smtClean="0"/>
              <a:t>Privileged Communications</a:t>
            </a:r>
            <a:endParaRPr lang="en-US"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21</a:t>
            </a:fld>
            <a:endParaRPr lang="en-US" dirty="0"/>
          </a:p>
        </p:txBody>
      </p:sp>
      <p:sp>
        <p:nvSpPr>
          <p:cNvPr id="4" name="Title 3"/>
          <p:cNvSpPr>
            <a:spLocks noGrp="1"/>
          </p:cNvSpPr>
          <p:nvPr>
            <p:ph type="title"/>
          </p:nvPr>
        </p:nvSpPr>
        <p:spPr/>
        <p:txBody>
          <a:bodyPr/>
          <a:lstStyle/>
          <a:p>
            <a:r>
              <a:rPr lang="en-US" dirty="0" smtClean="0"/>
              <a:t>VWAC </a:t>
            </a:r>
            <a:r>
              <a:rPr lang="en-US" dirty="0" err="1" smtClean="0"/>
              <a:t>vs</a:t>
            </a:r>
            <a:r>
              <a:rPr lang="en-US" dirty="0" smtClean="0"/>
              <a:t> UVA</a:t>
            </a:r>
            <a:endParaRPr lang="en-US" dirty="0"/>
          </a:p>
        </p:txBody>
      </p:sp>
    </p:spTree>
    <p:extLst>
      <p:ext uri="{BB962C8B-B14F-4D97-AF65-F5344CB8AC3E}">
        <p14:creationId xmlns:p14="http://schemas.microsoft.com/office/powerpoint/2010/main" val="2616892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457200" indent="-457200">
              <a:buFont typeface="+mj-lt"/>
              <a:buAutoNum type="arabicPeriod"/>
            </a:pPr>
            <a:r>
              <a:rPr lang="en-US" dirty="0" smtClean="0"/>
              <a:t>Contents (maintain):</a:t>
            </a:r>
          </a:p>
          <a:p>
            <a:pPr marL="868680" lvl="1" indent="-457200">
              <a:buFont typeface="+mj-lt"/>
              <a:buAutoNum type="arabicPeriod"/>
            </a:pPr>
            <a:r>
              <a:rPr lang="en-US" dirty="0" smtClean="0"/>
              <a:t>VWAP Roster (this is constantly updated, so replace old ones as we send you new ones)</a:t>
            </a:r>
          </a:p>
          <a:p>
            <a:pPr marL="868680" lvl="1" indent="-457200">
              <a:buFont typeface="+mj-lt"/>
              <a:buAutoNum type="arabicPeriod"/>
            </a:pPr>
            <a:r>
              <a:rPr lang="en-US" dirty="0" smtClean="0"/>
              <a:t>LSSS Roster</a:t>
            </a:r>
          </a:p>
          <a:p>
            <a:pPr marL="868680" lvl="1" indent="-457200">
              <a:buFont typeface="+mj-lt"/>
              <a:buAutoNum type="arabicPeriod"/>
            </a:pPr>
            <a:r>
              <a:rPr lang="en-US" dirty="0" smtClean="0"/>
              <a:t>Your </a:t>
            </a:r>
            <a:r>
              <a:rPr lang="en-US" dirty="0"/>
              <a:t>Letter of Appointment </a:t>
            </a:r>
            <a:r>
              <a:rPr lang="en-US" dirty="0" smtClean="0"/>
              <a:t>signed by CO</a:t>
            </a:r>
            <a:endParaRPr lang="en-US" dirty="0"/>
          </a:p>
          <a:p>
            <a:pPr marL="868680" lvl="1" indent="-457200">
              <a:buFont typeface="+mj-lt"/>
              <a:buAutoNum type="arabicPeriod"/>
            </a:pPr>
            <a:r>
              <a:rPr lang="en-US" dirty="0" smtClean="0"/>
              <a:t>MCO 5800.14</a:t>
            </a:r>
          </a:p>
          <a:p>
            <a:pPr marL="868680" lvl="1" indent="-457200">
              <a:buFont typeface="+mj-lt"/>
              <a:buAutoNum type="arabicPeriod"/>
            </a:pPr>
            <a:r>
              <a:rPr lang="en-US" dirty="0" smtClean="0"/>
              <a:t>VWAC Training Certificate</a:t>
            </a:r>
          </a:p>
          <a:p>
            <a:pPr marL="868680" lvl="1" indent="-457200">
              <a:buFont typeface="+mj-lt"/>
              <a:buAutoNum type="arabicPeriod"/>
            </a:pPr>
            <a:r>
              <a:rPr lang="en-US" dirty="0" smtClean="0"/>
              <a:t>DD 2701s (pre-filled with correct information on back of pamphlet)</a:t>
            </a:r>
          </a:p>
        </p:txBody>
      </p:sp>
      <p:sp>
        <p:nvSpPr>
          <p:cNvPr id="4" name="Title 3"/>
          <p:cNvSpPr>
            <a:spLocks noGrp="1"/>
          </p:cNvSpPr>
          <p:nvPr>
            <p:ph type="title"/>
          </p:nvPr>
        </p:nvSpPr>
        <p:spPr>
          <a:xfrm>
            <a:off x="699247" y="354487"/>
            <a:ext cx="7756263" cy="1054250"/>
          </a:xfrm>
        </p:spPr>
        <p:txBody>
          <a:bodyPr/>
          <a:lstStyle/>
          <a:p>
            <a:r>
              <a:rPr lang="en-US" dirty="0" smtClean="0"/>
              <a:t>VWAC Binder: Your Log Book</a:t>
            </a:r>
            <a:endParaRPr lang="en-US" dirty="0"/>
          </a:p>
        </p:txBody>
      </p:sp>
      <p:sp>
        <p:nvSpPr>
          <p:cNvPr id="6" name="Slide Number Placeholder 5"/>
          <p:cNvSpPr>
            <a:spLocks noGrp="1"/>
          </p:cNvSpPr>
          <p:nvPr>
            <p:ph type="sldNum" sz="quarter" idx="12"/>
          </p:nvPr>
        </p:nvSpPr>
        <p:spPr/>
        <p:txBody>
          <a:bodyPr/>
          <a:lstStyle/>
          <a:p>
            <a:fld id="{DF4C128E-C3B7-0C45-AF17-EEE562FA0A70}" type="slidenum">
              <a:rPr lang="en-US" smtClean="0"/>
              <a:pPr/>
              <a:t>22</a:t>
            </a:fld>
            <a:endParaRPr lang="en-US" dirty="0"/>
          </a:p>
        </p:txBody>
      </p:sp>
    </p:spTree>
    <p:extLst>
      <p:ext uri="{BB962C8B-B14F-4D97-AF65-F5344CB8AC3E}">
        <p14:creationId xmlns:p14="http://schemas.microsoft.com/office/powerpoint/2010/main" val="5904122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2137" y="2248347"/>
            <a:ext cx="8062615" cy="3060632"/>
          </a:xfrm>
        </p:spPr>
        <p:txBody>
          <a:bodyPr>
            <a:normAutofit/>
          </a:bodyPr>
          <a:lstStyle/>
          <a:p>
            <a:pPr marL="457200" indent="-457200">
              <a:buFont typeface="+mj-lt"/>
              <a:buAutoNum type="arabicPeriod"/>
            </a:pPr>
            <a:r>
              <a:rPr lang="en-US" dirty="0" smtClean="0"/>
              <a:t>Ensure your VWAC Binders are 100% and up to date</a:t>
            </a:r>
          </a:p>
          <a:p>
            <a:pPr marL="457200" indent="-457200">
              <a:buFont typeface="+mj-lt"/>
              <a:buAutoNum type="arabicPeriod"/>
            </a:pPr>
            <a:r>
              <a:rPr lang="en-US" dirty="0" smtClean="0"/>
              <a:t>Pay attention to CMS weekly </a:t>
            </a:r>
            <a:r>
              <a:rPr lang="en-US" dirty="0" smtClean="0"/>
              <a:t>update; </a:t>
            </a:r>
            <a:r>
              <a:rPr lang="en-US" dirty="0" smtClean="0"/>
              <a:t>Keep up w/ </a:t>
            </a:r>
            <a:r>
              <a:rPr lang="en-US" dirty="0" smtClean="0"/>
              <a:t>PULSE; </a:t>
            </a:r>
            <a:r>
              <a:rPr lang="en-US" dirty="0" smtClean="0"/>
              <a:t>mark your calendars</a:t>
            </a:r>
          </a:p>
          <a:p>
            <a:pPr marL="457200" indent="-457200">
              <a:buFont typeface="+mj-lt"/>
              <a:buAutoNum type="arabicPeriod"/>
            </a:pPr>
            <a:r>
              <a:rPr lang="en-US" dirty="0" smtClean="0"/>
              <a:t>Ensure you train your unit (annual requirement)</a:t>
            </a:r>
          </a:p>
          <a:p>
            <a:pPr marL="411480" lvl="1" indent="0">
              <a:buNone/>
            </a:pPr>
            <a:r>
              <a:rPr lang="en-US" dirty="0" smtClean="0">
                <a:sym typeface="Wingdings" pitchFamily="2" charset="2"/>
              </a:rPr>
              <a:t> </a:t>
            </a:r>
            <a:r>
              <a:rPr lang="en-US" dirty="0" smtClean="0"/>
              <a:t>Unit Training slides posted on the VWAP website</a:t>
            </a:r>
          </a:p>
        </p:txBody>
      </p:sp>
      <p:sp>
        <p:nvSpPr>
          <p:cNvPr id="3" name="Slide Number Placeholder 2"/>
          <p:cNvSpPr>
            <a:spLocks noGrp="1"/>
          </p:cNvSpPr>
          <p:nvPr>
            <p:ph type="sldNum" sz="quarter" idx="12"/>
          </p:nvPr>
        </p:nvSpPr>
        <p:spPr/>
        <p:txBody>
          <a:bodyPr/>
          <a:lstStyle/>
          <a:p>
            <a:fld id="{DF4C128E-C3B7-0C45-AF17-EEE562FA0A70}" type="slidenum">
              <a:rPr lang="en-US" smtClean="0"/>
              <a:pPr/>
              <a:t>23</a:t>
            </a:fld>
            <a:endParaRPr lang="en-US" dirty="0"/>
          </a:p>
        </p:txBody>
      </p:sp>
      <p:sp>
        <p:nvSpPr>
          <p:cNvPr id="4" name="Title 3"/>
          <p:cNvSpPr>
            <a:spLocks noGrp="1"/>
          </p:cNvSpPr>
          <p:nvPr>
            <p:ph type="title"/>
          </p:nvPr>
        </p:nvSpPr>
        <p:spPr>
          <a:xfrm>
            <a:off x="688489" y="460974"/>
            <a:ext cx="7756263" cy="1054250"/>
          </a:xfrm>
        </p:spPr>
        <p:txBody>
          <a:bodyPr/>
          <a:lstStyle/>
          <a:p>
            <a:r>
              <a:rPr lang="en-US" dirty="0" smtClean="0"/>
              <a:t>Action Items:</a:t>
            </a:r>
            <a:endParaRPr lang="en-US" dirty="0"/>
          </a:p>
        </p:txBody>
      </p:sp>
      <p:sp>
        <p:nvSpPr>
          <p:cNvPr id="5" name="Subtitle 5"/>
          <p:cNvSpPr txBox="1">
            <a:spLocks/>
          </p:cNvSpPr>
          <p:nvPr/>
        </p:nvSpPr>
        <p:spPr>
          <a:xfrm>
            <a:off x="13648" y="4804012"/>
            <a:ext cx="9130352" cy="1009934"/>
          </a:xfrm>
          <a:prstGeom prst="rect">
            <a:avLst/>
          </a:prstGeom>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lgn="ctr">
              <a:buNone/>
            </a:pPr>
            <a:r>
              <a:rPr lang="en-US" sz="2300" dirty="0" smtClean="0">
                <a:solidFill>
                  <a:schemeClr val="tx1"/>
                </a:solidFill>
              </a:rPr>
              <a:t>VWAP WEBSITE:</a:t>
            </a:r>
            <a:endParaRPr lang="en-US" sz="2300" dirty="0" smtClean="0">
              <a:solidFill>
                <a:schemeClr val="tx1"/>
              </a:solidFill>
              <a:hlinkClick r:id="rId2"/>
            </a:endParaRPr>
          </a:p>
          <a:p>
            <a:pPr marL="0" indent="0">
              <a:buNone/>
            </a:pPr>
            <a:r>
              <a:rPr lang="en-US" sz="2300" dirty="0" smtClean="0">
                <a:solidFill>
                  <a:schemeClr val="bg1"/>
                </a:solidFill>
                <a:hlinkClick r:id="rId2"/>
              </a:rPr>
              <a:t>http://www.mcipac.marines.mil/mcipac/CampButler/VWAP.aspx</a:t>
            </a:r>
            <a:endParaRPr lang="en-US" sz="2300" dirty="0" smtClean="0">
              <a:solidFill>
                <a:schemeClr val="bg1"/>
              </a:solidFill>
            </a:endParaRPr>
          </a:p>
          <a:p>
            <a:endParaRPr lang="en-US" sz="2300" dirty="0"/>
          </a:p>
        </p:txBody>
      </p:sp>
    </p:spTree>
    <p:extLst>
      <p:ext uri="{BB962C8B-B14F-4D97-AF65-F5344CB8AC3E}">
        <p14:creationId xmlns:p14="http://schemas.microsoft.com/office/powerpoint/2010/main" val="4172093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F4C128E-C3B7-0C45-AF17-EEE562FA0A70}" type="slidenum">
              <a:rPr lang="en-US" smtClean="0"/>
              <a:pPr/>
              <a:t>24</a:t>
            </a:fld>
            <a:endParaRPr lang="en-US" dirty="0"/>
          </a:p>
        </p:txBody>
      </p:sp>
      <p:sp>
        <p:nvSpPr>
          <p:cNvPr id="5" name="Title 4"/>
          <p:cNvSpPr>
            <a:spLocks noGrp="1"/>
          </p:cNvSpPr>
          <p:nvPr>
            <p:ph type="ctrTitle"/>
          </p:nvPr>
        </p:nvSpPr>
        <p:spPr/>
        <p:txBody>
          <a:bodyPr/>
          <a:lstStyle/>
          <a:p>
            <a:r>
              <a:rPr lang="en-US" dirty="0" smtClean="0"/>
              <a:t>Questions?</a:t>
            </a:r>
            <a:endParaRPr lang="en-US" dirty="0"/>
          </a:p>
        </p:txBody>
      </p:sp>
      <p:sp>
        <p:nvSpPr>
          <p:cNvPr id="6" name="Subtitle 5"/>
          <p:cNvSpPr>
            <a:spLocks noGrp="1"/>
          </p:cNvSpPr>
          <p:nvPr>
            <p:ph type="subTitle" idx="1"/>
          </p:nvPr>
        </p:nvSpPr>
        <p:spPr>
          <a:xfrm>
            <a:off x="-300251" y="4449170"/>
            <a:ext cx="9662616" cy="709684"/>
          </a:xfrm>
        </p:spPr>
        <p:txBody>
          <a:bodyPr>
            <a:normAutofit fontScale="92500" lnSpcReduction="20000"/>
          </a:bodyPr>
          <a:lstStyle/>
          <a:p>
            <a:r>
              <a:rPr lang="en-US" sz="2300" dirty="0" smtClean="0">
                <a:solidFill>
                  <a:schemeClr val="bg1"/>
                </a:solidFill>
              </a:rPr>
              <a:t>VWAP WEBSITE:</a:t>
            </a:r>
            <a:endParaRPr lang="en-US" sz="2300" dirty="0" smtClean="0">
              <a:solidFill>
                <a:schemeClr val="bg1"/>
              </a:solidFill>
              <a:hlinkClick r:id="rId2"/>
            </a:endParaRPr>
          </a:p>
          <a:p>
            <a:r>
              <a:rPr lang="en-US" sz="2300" dirty="0" smtClean="0">
                <a:solidFill>
                  <a:schemeClr val="bg1"/>
                </a:solidFill>
                <a:hlinkClick r:id="rId2"/>
              </a:rPr>
              <a:t>http</a:t>
            </a:r>
            <a:r>
              <a:rPr lang="en-US" sz="2300" dirty="0">
                <a:solidFill>
                  <a:schemeClr val="bg1"/>
                </a:solidFill>
                <a:hlinkClick r:id="rId2"/>
              </a:rPr>
              <a:t>://www.mcipac.marines.mil/mcipac/CampButler/VWAP.aspx</a:t>
            </a:r>
            <a:endParaRPr lang="en-US" sz="2300" dirty="0">
              <a:solidFill>
                <a:schemeClr val="bg1"/>
              </a:solidFill>
            </a:endParaRPr>
          </a:p>
          <a:p>
            <a:endParaRPr lang="en-US" sz="2300" dirty="0"/>
          </a:p>
        </p:txBody>
      </p:sp>
    </p:spTree>
    <p:extLst>
      <p:ext uri="{BB962C8B-B14F-4D97-AF65-F5344CB8AC3E}">
        <p14:creationId xmlns:p14="http://schemas.microsoft.com/office/powerpoint/2010/main" val="1212724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9558" y="2169994"/>
            <a:ext cx="8021671" cy="4106293"/>
          </a:xfrm>
        </p:spPr>
        <p:txBody>
          <a:bodyPr>
            <a:normAutofit/>
          </a:bodyPr>
          <a:lstStyle/>
          <a:p>
            <a:r>
              <a:rPr lang="en-US" dirty="0" smtClean="0"/>
              <a:t>Most of the time, you can and should fulfill your duty without ever contacting:</a:t>
            </a:r>
          </a:p>
          <a:p>
            <a:pPr lvl="1"/>
            <a:r>
              <a:rPr lang="en-US" dirty="0" smtClean="0"/>
              <a:t>Victim </a:t>
            </a:r>
          </a:p>
          <a:p>
            <a:pPr lvl="1"/>
            <a:r>
              <a:rPr lang="en-US" dirty="0" smtClean="0"/>
              <a:t>UVA/VA</a:t>
            </a:r>
          </a:p>
          <a:p>
            <a:pPr lvl="1"/>
            <a:r>
              <a:rPr lang="en-US" dirty="0" smtClean="0"/>
              <a:t>SARC</a:t>
            </a:r>
          </a:p>
          <a:p>
            <a:r>
              <a:rPr lang="en-US" dirty="0"/>
              <a:t>You </a:t>
            </a:r>
            <a:r>
              <a:rPr lang="en-US" dirty="0" smtClean="0"/>
              <a:t>are (primarily) </a:t>
            </a:r>
            <a:r>
              <a:rPr lang="en-US" dirty="0"/>
              <a:t>NOT a </a:t>
            </a:r>
            <a:r>
              <a:rPr lang="en-US" dirty="0" smtClean="0"/>
              <a:t>service provider </a:t>
            </a:r>
            <a:r>
              <a:rPr lang="en-US" dirty="0" smtClean="0">
                <a:sym typeface="Wingdings" pitchFamily="2" charset="2"/>
              </a:rPr>
              <a:t> Data Tracker for Command </a:t>
            </a:r>
            <a:endParaRPr lang="en-US" dirty="0" smtClean="0"/>
          </a:p>
          <a:p>
            <a:r>
              <a:rPr lang="en-US" dirty="0" smtClean="0"/>
              <a:t>Your job is to </a:t>
            </a:r>
            <a:r>
              <a:rPr lang="en-US" b="1" u="sng" dirty="0" smtClean="0"/>
              <a:t>ENSURE</a:t>
            </a:r>
            <a:r>
              <a:rPr lang="en-US" dirty="0" smtClean="0"/>
              <a:t> that VWAP services have been provided by those who are required to provide them and </a:t>
            </a:r>
            <a:r>
              <a:rPr lang="en-US" b="1" u="sng" dirty="0" smtClean="0"/>
              <a:t>DOCUMENT</a:t>
            </a:r>
            <a:r>
              <a:rPr lang="en-US" dirty="0" smtClean="0"/>
              <a:t> that they have been provided</a:t>
            </a:r>
            <a:endParaRPr lang="en-US"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3</a:t>
            </a:fld>
            <a:endParaRPr lang="en-US" dirty="0"/>
          </a:p>
        </p:txBody>
      </p:sp>
      <p:sp>
        <p:nvSpPr>
          <p:cNvPr id="4" name="Title 3"/>
          <p:cNvSpPr>
            <a:spLocks noGrp="1"/>
          </p:cNvSpPr>
          <p:nvPr>
            <p:ph type="title"/>
          </p:nvPr>
        </p:nvSpPr>
        <p:spPr>
          <a:xfrm>
            <a:off x="699247" y="447326"/>
            <a:ext cx="7756263" cy="1054250"/>
          </a:xfrm>
        </p:spPr>
        <p:txBody>
          <a:bodyPr/>
          <a:lstStyle/>
          <a:p>
            <a:r>
              <a:rPr lang="en-US" dirty="0" smtClean="0"/>
              <a:t>Revisions to VWAC Protocol:</a:t>
            </a:r>
            <a:endParaRPr lang="en-US" dirty="0"/>
          </a:p>
        </p:txBody>
      </p:sp>
    </p:spTree>
    <p:extLst>
      <p:ext uri="{BB962C8B-B14F-4D97-AF65-F5344CB8AC3E}">
        <p14:creationId xmlns:p14="http://schemas.microsoft.com/office/powerpoint/2010/main" val="3314889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069" y="58325"/>
            <a:ext cx="4396184" cy="3451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p:txBody>
          <a:bodyPr>
            <a:normAutofit lnSpcReduction="10000"/>
          </a:bodyPr>
          <a:lstStyle/>
          <a:p>
            <a:pPr marL="0" indent="0">
              <a:buNone/>
            </a:pPr>
            <a:endParaRPr lang="en-US" sz="3600" dirty="0" smtClean="0"/>
          </a:p>
          <a:p>
            <a:pPr marL="0" indent="0">
              <a:buNone/>
            </a:pPr>
            <a:r>
              <a:rPr lang="en-US" sz="3600" dirty="0" smtClean="0"/>
              <a:t> </a:t>
            </a:r>
          </a:p>
          <a:p>
            <a:r>
              <a:rPr lang="en-US" sz="3600" dirty="0" smtClean="0"/>
              <a:t>  Drastically reduced amount of information you are required to record</a:t>
            </a:r>
          </a:p>
          <a:p>
            <a:r>
              <a:rPr lang="en-US" sz="3600" dirty="0" smtClean="0"/>
              <a:t>  Your S-1/G-1 should be a one-stop shop</a:t>
            </a:r>
            <a:endParaRPr lang="en-US" sz="3600"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4</a:t>
            </a:fld>
            <a:endParaRPr lang="en-US" dirty="0"/>
          </a:p>
        </p:txBody>
      </p:sp>
      <p:sp>
        <p:nvSpPr>
          <p:cNvPr id="4" name="Title 3"/>
          <p:cNvSpPr>
            <a:spLocks noGrp="1"/>
          </p:cNvSpPr>
          <p:nvPr>
            <p:ph type="title"/>
          </p:nvPr>
        </p:nvSpPr>
        <p:spPr/>
        <p:txBody>
          <a:bodyPr/>
          <a:lstStyle/>
          <a:p>
            <a:pPr algn="l"/>
            <a:r>
              <a:rPr lang="en-US" dirty="0" smtClean="0"/>
              <a:t>High-Speed, Low-Drag PULSE 7-13</a:t>
            </a:r>
            <a:endParaRPr lang="en-US" dirty="0"/>
          </a:p>
        </p:txBody>
      </p:sp>
    </p:spTree>
    <p:extLst>
      <p:ext uri="{BB962C8B-B14F-4D97-AF65-F5344CB8AC3E}">
        <p14:creationId xmlns:p14="http://schemas.microsoft.com/office/powerpoint/2010/main" val="76893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1194" y="2035880"/>
            <a:ext cx="8434316" cy="1731982"/>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Victim and Witness Assistance Coordinator       </a:t>
            </a:r>
            <a:br>
              <a:rPr lang="en-US" dirty="0" smtClean="0"/>
            </a:br>
            <a:r>
              <a:rPr lang="en-US" dirty="0" smtClean="0"/>
              <a:t>   </a:t>
            </a:r>
            <a:r>
              <a:rPr lang="en-US" dirty="0" smtClean="0"/>
              <a:t>Training Update</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42774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3877815"/>
          </a:xfrm>
        </p:spPr>
        <p:txBody>
          <a:bodyPr>
            <a:normAutofit/>
          </a:bodyPr>
          <a:lstStyle/>
          <a:p>
            <a:pPr marL="184150" indent="-457200">
              <a:buNone/>
            </a:pPr>
            <a:r>
              <a:rPr lang="en-US" u="sng" dirty="0" smtClean="0">
                <a:latin typeface="Book Antiqua" charset="0"/>
              </a:rPr>
              <a:t>Victims</a:t>
            </a:r>
          </a:p>
          <a:p>
            <a:pPr marL="595630" lvl="1" indent="-457200">
              <a:buFont typeface="+mj-lt"/>
              <a:buAutoNum type="arabicPeriod"/>
            </a:pPr>
            <a:r>
              <a:rPr lang="en-US" dirty="0" smtClean="0">
                <a:latin typeface="Book Antiqua" charset="0"/>
              </a:rPr>
              <a:t>Military members</a:t>
            </a:r>
          </a:p>
          <a:p>
            <a:pPr marL="595630" lvl="1" indent="-457200">
              <a:buFont typeface="+mj-lt"/>
              <a:buAutoNum type="arabicPeriod"/>
            </a:pPr>
            <a:r>
              <a:rPr lang="en-US" dirty="0" smtClean="0">
                <a:latin typeface="Book Antiqua" charset="0"/>
              </a:rPr>
              <a:t>Military dependents</a:t>
            </a:r>
          </a:p>
          <a:p>
            <a:pPr marL="595630" lvl="1" indent="-457200">
              <a:buFont typeface="+mj-lt"/>
              <a:buAutoNum type="arabicPeriod"/>
            </a:pPr>
            <a:r>
              <a:rPr lang="en-US" dirty="0" smtClean="0">
                <a:latin typeface="Book Antiqua" charset="0"/>
              </a:rPr>
              <a:t>If </a:t>
            </a:r>
            <a:r>
              <a:rPr lang="en-US" dirty="0">
                <a:latin typeface="Book Antiqua" charset="0"/>
              </a:rPr>
              <a:t>under 18, incompetent, incapacitated, or deceased, then </a:t>
            </a:r>
            <a:r>
              <a:rPr lang="en-US" dirty="0" smtClean="0">
                <a:latin typeface="Book Antiqua" charset="0"/>
              </a:rPr>
              <a:t>the:</a:t>
            </a:r>
          </a:p>
          <a:p>
            <a:pPr marL="504190" lvl="2" indent="0">
              <a:buNone/>
            </a:pPr>
            <a:r>
              <a:rPr lang="en-US" dirty="0" smtClean="0">
                <a:solidFill>
                  <a:schemeClr val="accent1"/>
                </a:solidFill>
                <a:latin typeface="Book Antiqua" charset="0"/>
              </a:rPr>
              <a:t>A.  </a:t>
            </a:r>
            <a:r>
              <a:rPr lang="en-US" dirty="0" smtClean="0">
                <a:latin typeface="Book Antiqua" charset="0"/>
              </a:rPr>
              <a:t>Spouse</a:t>
            </a:r>
            <a:r>
              <a:rPr lang="en-US" dirty="0">
                <a:latin typeface="Book Antiqua" charset="0"/>
              </a:rPr>
              <a:t>, guardian, parent, child, sibling, family member, or another </a:t>
            </a:r>
            <a:r>
              <a:rPr lang="en-US" dirty="0" smtClean="0">
                <a:latin typeface="Book Antiqua" charset="0"/>
              </a:rPr>
              <a:t>person </a:t>
            </a:r>
            <a:r>
              <a:rPr lang="en-US" dirty="0">
                <a:latin typeface="Book Antiqua" charset="0"/>
              </a:rPr>
              <a:t>designated by </a:t>
            </a:r>
            <a:r>
              <a:rPr lang="en-US" dirty="0" smtClean="0">
                <a:latin typeface="Book Antiqua" charset="0"/>
              </a:rPr>
              <a:t>court</a:t>
            </a:r>
          </a:p>
          <a:p>
            <a:pPr marL="869950" lvl="3" indent="0">
              <a:buNone/>
            </a:pPr>
            <a:r>
              <a:rPr lang="en-US" dirty="0" smtClean="0">
                <a:solidFill>
                  <a:schemeClr val="accent1"/>
                </a:solidFill>
                <a:latin typeface="Book Antiqua" charset="0"/>
              </a:rPr>
              <a:t>i.  </a:t>
            </a:r>
            <a:r>
              <a:rPr lang="en-US" dirty="0" smtClean="0">
                <a:latin typeface="Book Antiqua" charset="0"/>
              </a:rPr>
              <a:t>Note this on the PULSE Checklist</a:t>
            </a:r>
          </a:p>
        </p:txBody>
      </p:sp>
      <p:sp>
        <p:nvSpPr>
          <p:cNvPr id="3" name="Slide Number Placeholder 2"/>
          <p:cNvSpPr>
            <a:spLocks noGrp="1"/>
          </p:cNvSpPr>
          <p:nvPr>
            <p:ph type="sldNum" sz="quarter" idx="12"/>
          </p:nvPr>
        </p:nvSpPr>
        <p:spPr/>
        <p:txBody>
          <a:bodyPr/>
          <a:lstStyle/>
          <a:p>
            <a:fld id="{DF4C128E-C3B7-0C45-AF17-EEE562FA0A70}" type="slidenum">
              <a:rPr lang="en-US" smtClean="0"/>
              <a:pPr/>
              <a:t>6</a:t>
            </a:fld>
            <a:endParaRPr lang="en-US" dirty="0"/>
          </a:p>
        </p:txBody>
      </p:sp>
      <p:sp>
        <p:nvSpPr>
          <p:cNvPr id="4" name="Title 3"/>
          <p:cNvSpPr>
            <a:spLocks noGrp="1"/>
          </p:cNvSpPr>
          <p:nvPr>
            <p:ph type="title"/>
          </p:nvPr>
        </p:nvSpPr>
        <p:spPr>
          <a:xfrm>
            <a:off x="504967" y="346597"/>
            <a:ext cx="8444753" cy="1054250"/>
          </a:xfrm>
        </p:spPr>
        <p:txBody>
          <a:bodyPr/>
          <a:lstStyle/>
          <a:p>
            <a:r>
              <a:rPr lang="en-US" dirty="0" smtClean="0"/>
              <a:t>Who is a </a:t>
            </a:r>
            <a:r>
              <a:rPr lang="en-US" u="sng" dirty="0" smtClean="0"/>
              <a:t>Victim</a:t>
            </a:r>
            <a:r>
              <a:rPr lang="en-US" dirty="0" smtClean="0"/>
              <a:t>?</a:t>
            </a:r>
            <a:endParaRPr lang="en-US" u="sng" dirty="0"/>
          </a:p>
        </p:txBody>
      </p:sp>
    </p:spTree>
    <p:extLst>
      <p:ext uri="{BB962C8B-B14F-4D97-AF65-F5344CB8AC3E}">
        <p14:creationId xmlns:p14="http://schemas.microsoft.com/office/powerpoint/2010/main" val="397435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8073617" cy="3877815"/>
          </a:xfrm>
        </p:spPr>
        <p:txBody>
          <a:bodyPr>
            <a:normAutofit/>
          </a:bodyPr>
          <a:lstStyle/>
          <a:p>
            <a:pPr marL="457200" indent="-457200">
              <a:buFont typeface="+mj-lt"/>
              <a:buAutoNum type="arabicPeriod"/>
            </a:pPr>
            <a:r>
              <a:rPr lang="en-US" dirty="0" smtClean="0"/>
              <a:t>VWAP applies to a victim of </a:t>
            </a:r>
            <a:r>
              <a:rPr lang="en-US" i="1" u="sng" dirty="0" smtClean="0"/>
              <a:t>any</a:t>
            </a:r>
            <a:r>
              <a:rPr lang="en-US" dirty="0" smtClean="0"/>
              <a:t> crime.</a:t>
            </a:r>
          </a:p>
          <a:p>
            <a:pPr marL="1234440" lvl="2" indent="-457200">
              <a:buAutoNum type="alphaUcPeriod"/>
            </a:pPr>
            <a:r>
              <a:rPr lang="en-US" dirty="0" smtClean="0">
                <a:solidFill>
                  <a:schemeClr val="tx1"/>
                </a:solidFill>
              </a:rPr>
              <a:t>Most Common Examples:</a:t>
            </a:r>
          </a:p>
          <a:p>
            <a:pPr marL="1543050" lvl="3" indent="-400050">
              <a:buAutoNum type="romanLcPeriod"/>
            </a:pPr>
            <a:r>
              <a:rPr lang="en-US" dirty="0" smtClean="0"/>
              <a:t>Assault</a:t>
            </a:r>
          </a:p>
          <a:p>
            <a:pPr marL="1543050" lvl="3" indent="-400050">
              <a:buAutoNum type="romanLcPeriod"/>
            </a:pPr>
            <a:r>
              <a:rPr lang="en-US" dirty="0" smtClean="0"/>
              <a:t>Sexual Assault/Misconduct</a:t>
            </a:r>
          </a:p>
          <a:p>
            <a:pPr marL="1543050" lvl="3" indent="-400050">
              <a:buAutoNum type="romanLcPeriod"/>
            </a:pPr>
            <a:r>
              <a:rPr lang="en-US" dirty="0" smtClean="0"/>
              <a:t>Theft</a:t>
            </a:r>
          </a:p>
          <a:p>
            <a:pPr marL="1543050" lvl="3" indent="-400050">
              <a:buAutoNum type="romanLcPeriod"/>
            </a:pPr>
            <a:r>
              <a:rPr lang="en-US" dirty="0" smtClean="0"/>
              <a:t>Communicating a Threat</a:t>
            </a:r>
          </a:p>
          <a:p>
            <a:pPr marL="1543050" lvl="3" indent="-400050">
              <a:buAutoNum type="romanLcPeriod"/>
            </a:pPr>
            <a:r>
              <a:rPr lang="en-US" dirty="0" smtClean="0"/>
              <a:t>Hazing</a:t>
            </a:r>
            <a:endParaRPr lang="en-US"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7</a:t>
            </a:fld>
            <a:endParaRPr lang="en-US" dirty="0"/>
          </a:p>
        </p:txBody>
      </p:sp>
      <p:sp>
        <p:nvSpPr>
          <p:cNvPr id="4" name="Title 3"/>
          <p:cNvSpPr>
            <a:spLocks noGrp="1"/>
          </p:cNvSpPr>
          <p:nvPr>
            <p:ph type="title"/>
          </p:nvPr>
        </p:nvSpPr>
        <p:spPr>
          <a:xfrm>
            <a:off x="300251" y="109182"/>
            <a:ext cx="8472613" cy="1433015"/>
          </a:xfrm>
        </p:spPr>
        <p:txBody>
          <a:bodyPr/>
          <a:lstStyle/>
          <a:p>
            <a:r>
              <a:rPr lang="en-US" dirty="0" smtClean="0"/>
              <a:t>Types of Crimes Requiring VWAC Action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8"/>
            <a:ext cx="7745505" cy="3606542"/>
          </a:xfrm>
        </p:spPr>
        <p:txBody>
          <a:bodyPr>
            <a:normAutofit/>
          </a:bodyPr>
          <a:lstStyle/>
          <a:p>
            <a:r>
              <a:rPr lang="en-US" dirty="0" smtClean="0"/>
              <a:t>BLUF: VWACs will rarely track on witnesses</a:t>
            </a:r>
          </a:p>
          <a:p>
            <a:pPr marL="0" indent="0">
              <a:buNone/>
            </a:pPr>
            <a:endParaRPr lang="en-US" dirty="0" smtClean="0"/>
          </a:p>
          <a:p>
            <a:r>
              <a:rPr lang="en-US" dirty="0" smtClean="0"/>
              <a:t>Highly Significant Witnesses</a:t>
            </a:r>
          </a:p>
          <a:p>
            <a:pPr lvl="1"/>
            <a:r>
              <a:rPr lang="en-US" dirty="0" smtClean="0"/>
              <a:t>Witness protection is required</a:t>
            </a:r>
          </a:p>
          <a:p>
            <a:pPr lvl="1"/>
            <a:r>
              <a:rPr lang="en-US" dirty="0" smtClean="0"/>
              <a:t>Witness is being ordered to testify</a:t>
            </a:r>
          </a:p>
          <a:p>
            <a:pPr lvl="1"/>
            <a:endParaRPr lang="en-US" dirty="0" smtClean="0"/>
          </a:p>
          <a:p>
            <a:r>
              <a:rPr lang="en-US" dirty="0" smtClean="0"/>
              <a:t>VWLO will inform you if/when you need to track on a witness</a:t>
            </a:r>
          </a:p>
          <a:p>
            <a:pPr lvl="1"/>
            <a:endParaRPr lang="en-US" dirty="0" smtClean="0"/>
          </a:p>
          <a:p>
            <a:endParaRPr lang="en-US" dirty="0"/>
          </a:p>
        </p:txBody>
      </p:sp>
      <p:sp>
        <p:nvSpPr>
          <p:cNvPr id="3" name="Slide Number Placeholder 2"/>
          <p:cNvSpPr>
            <a:spLocks noGrp="1"/>
          </p:cNvSpPr>
          <p:nvPr>
            <p:ph type="sldNum" sz="quarter" idx="12"/>
          </p:nvPr>
        </p:nvSpPr>
        <p:spPr/>
        <p:txBody>
          <a:bodyPr/>
          <a:lstStyle/>
          <a:p>
            <a:fld id="{DF4C128E-C3B7-0C45-AF17-EEE562FA0A70}" type="slidenum">
              <a:rPr lang="en-US" smtClean="0"/>
              <a:pPr/>
              <a:t>8</a:t>
            </a:fld>
            <a:endParaRPr lang="en-US" dirty="0"/>
          </a:p>
        </p:txBody>
      </p:sp>
      <p:sp>
        <p:nvSpPr>
          <p:cNvPr id="4" name="Title 3"/>
          <p:cNvSpPr>
            <a:spLocks noGrp="1"/>
          </p:cNvSpPr>
          <p:nvPr>
            <p:ph type="title"/>
          </p:nvPr>
        </p:nvSpPr>
        <p:spPr/>
        <p:txBody>
          <a:bodyPr/>
          <a:lstStyle/>
          <a:p>
            <a:r>
              <a:rPr lang="en-US" dirty="0" smtClean="0"/>
              <a:t>Witnesses</a:t>
            </a:r>
            <a:endParaRPr lang="en-US" dirty="0"/>
          </a:p>
        </p:txBody>
      </p:sp>
    </p:spTree>
    <p:extLst>
      <p:ext uri="{BB962C8B-B14F-4D97-AF65-F5344CB8AC3E}">
        <p14:creationId xmlns:p14="http://schemas.microsoft.com/office/powerpoint/2010/main" val="2924790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8490" y="232242"/>
            <a:ext cx="7756263" cy="1054250"/>
          </a:xfrm>
        </p:spPr>
        <p:txBody>
          <a:bodyPr/>
          <a:lstStyle/>
          <a:p>
            <a:r>
              <a:rPr lang="en-US" dirty="0" smtClean="0"/>
              <a:t>VWAP Process</a:t>
            </a:r>
            <a:endParaRPr lang="en-US" dirty="0"/>
          </a:p>
        </p:txBody>
      </p:sp>
      <p:sp>
        <p:nvSpPr>
          <p:cNvPr id="4" name="Slide Number Placeholder 3"/>
          <p:cNvSpPr>
            <a:spLocks noGrp="1"/>
          </p:cNvSpPr>
          <p:nvPr>
            <p:ph type="sldNum" sz="quarter" idx="12"/>
          </p:nvPr>
        </p:nvSpPr>
        <p:spPr/>
        <p:txBody>
          <a:bodyPr/>
          <a:lstStyle/>
          <a:p>
            <a:fld id="{DF4C128E-C3B7-0C45-AF17-EEE562FA0A70}" type="slidenum">
              <a:rPr lang="en-US" smtClean="0"/>
              <a:pPr/>
              <a:t>9</a:t>
            </a:fld>
            <a:endParaRPr lang="en-US" dirty="0"/>
          </a:p>
        </p:txBody>
      </p:sp>
      <p:pic>
        <p:nvPicPr>
          <p:cNvPr id="5" name="Content Placeholder 3" descr="VWAC Chart.jpg"/>
          <p:cNvPicPr>
            <a:picLocks noGrp="1" noChangeAspect="1"/>
          </p:cNvPicPr>
          <p:nvPr>
            <p:ph idx="1"/>
          </p:nvPr>
        </p:nvPicPr>
        <p:blipFill>
          <a:blip r:embed="rId2"/>
          <a:srcRect/>
          <a:stretch>
            <a:fillRect/>
          </a:stretch>
        </p:blipFill>
        <p:spPr>
          <a:xfrm>
            <a:off x="0" y="1286492"/>
            <a:ext cx="9048466" cy="5026357"/>
          </a:xfrm>
        </p:spPr>
      </p:pic>
      <p:sp>
        <p:nvSpPr>
          <p:cNvPr id="2" name="TextBox 1"/>
          <p:cNvSpPr txBox="1"/>
          <p:nvPr/>
        </p:nvSpPr>
        <p:spPr>
          <a:xfrm>
            <a:off x="579308" y="5989684"/>
            <a:ext cx="6823881" cy="646331"/>
          </a:xfrm>
          <a:prstGeom prst="rect">
            <a:avLst/>
          </a:prstGeom>
          <a:noFill/>
        </p:spPr>
        <p:txBody>
          <a:bodyPr wrap="square" rtlCol="0">
            <a:spAutoFit/>
          </a:bodyPr>
          <a:lstStyle/>
          <a:p>
            <a:r>
              <a:rPr lang="en-US" dirty="0" smtClean="0"/>
              <a:t>“Restricted/Unrestricted” in SAPR vocabulary is not the same as “Restricted” WRT a blotter entry</a:t>
            </a:r>
            <a:endParaRPr lang="en-US" dirty="0"/>
          </a:p>
        </p:txBody>
      </p:sp>
      <p:sp>
        <p:nvSpPr>
          <p:cNvPr id="6" name="TextBox 5"/>
          <p:cNvSpPr txBox="1"/>
          <p:nvPr/>
        </p:nvSpPr>
        <p:spPr>
          <a:xfrm>
            <a:off x="688490" y="1651379"/>
            <a:ext cx="2041062" cy="369332"/>
          </a:xfrm>
          <a:prstGeom prst="rect">
            <a:avLst/>
          </a:prstGeom>
          <a:noFill/>
        </p:spPr>
        <p:txBody>
          <a:bodyPr wrap="square" rtlCol="0">
            <a:spAutoFit/>
          </a:bodyPr>
          <a:lstStyle/>
          <a:p>
            <a:r>
              <a:rPr lang="en-US" dirty="0" smtClean="0"/>
              <a:t>UNRESTRICTED</a:t>
            </a:r>
            <a:endParaRPr lang="en-US" dirty="0"/>
          </a:p>
        </p:txBody>
      </p:sp>
      <p:cxnSp>
        <p:nvCxnSpPr>
          <p:cNvPr id="10" name="Straight Arrow Connector 9"/>
          <p:cNvCxnSpPr/>
          <p:nvPr/>
        </p:nvCxnSpPr>
        <p:spPr>
          <a:xfrm>
            <a:off x="1654429" y="2142699"/>
            <a:ext cx="0" cy="1064525"/>
          </a:xfrm>
          <a:prstGeom prst="straightConnector1">
            <a:avLst/>
          </a:prstGeom>
          <a:ln w="38100" cmpd="sng">
            <a:tailEnd type="arrow"/>
          </a:ln>
        </p:spPr>
        <p:style>
          <a:lnRef idx="1">
            <a:schemeClr val="accent1"/>
          </a:lnRef>
          <a:fillRef idx="0">
            <a:schemeClr val="accent1"/>
          </a:fillRef>
          <a:effectRef idx="0">
            <a:schemeClr val="accent1"/>
          </a:effectRef>
          <a:fontRef idx="minor">
            <a:schemeClr val="tx1"/>
          </a:fontRef>
        </p:style>
      </p:cxnSp>
      <p:sp>
        <p:nvSpPr>
          <p:cNvPr id="11" name="Right Brace 10"/>
          <p:cNvSpPr/>
          <p:nvPr/>
        </p:nvSpPr>
        <p:spPr>
          <a:xfrm>
            <a:off x="6769290" y="-1392071"/>
            <a:ext cx="1787857" cy="3780430"/>
          </a:xfrm>
          <a:prstGeom prst="rightBrace">
            <a:avLst/>
          </a:prstGeom>
          <a:scene3d>
            <a:camera prst="orthographicFront">
              <a:rot lat="0" lon="5400000" rev="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rot="16200000">
            <a:off x="5732062" y="-176581"/>
            <a:ext cx="941694" cy="5336278"/>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4469269" y="1374380"/>
            <a:ext cx="3534770" cy="646331"/>
          </a:xfrm>
          <a:prstGeom prst="rect">
            <a:avLst/>
          </a:prstGeom>
          <a:noFill/>
        </p:spPr>
        <p:txBody>
          <a:bodyPr wrap="square" rtlCol="0">
            <a:spAutoFit/>
          </a:bodyPr>
          <a:lstStyle/>
          <a:p>
            <a:pPr algn="ctr"/>
            <a:r>
              <a:rPr lang="en-US" dirty="0" smtClean="0"/>
              <a:t>VWAC Takes Action: </a:t>
            </a:r>
          </a:p>
          <a:p>
            <a:pPr algn="ctr"/>
            <a:r>
              <a:rPr lang="en-US" dirty="0" smtClean="0"/>
              <a:t>PULSE CHECKLIST</a:t>
            </a:r>
            <a:endParaRPr lang="en-US" dirty="0"/>
          </a:p>
        </p:txBody>
      </p:sp>
    </p:spTree>
    <p:extLst>
      <p:ext uri="{BB962C8B-B14F-4D97-AF65-F5344CB8AC3E}">
        <p14:creationId xmlns:p14="http://schemas.microsoft.com/office/powerpoint/2010/main" val="27775425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3989</TotalTime>
  <Words>1080</Words>
  <Application>Microsoft Office PowerPoint</Application>
  <PresentationFormat>On-screen Show (4:3)</PresentationFormat>
  <Paragraphs>181</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Hardcover</vt:lpstr>
      <vt:lpstr>VWAP Quarterly Council Meeting Q3: 2013</vt:lpstr>
      <vt:lpstr>Agenda:</vt:lpstr>
      <vt:lpstr>Revisions to VWAC Protocol:</vt:lpstr>
      <vt:lpstr>High-Speed, Low-Drag PULSE 7-13</vt:lpstr>
      <vt:lpstr>                                                                                                 Victim and Witness Assistance Coordinator           Training Update </vt:lpstr>
      <vt:lpstr>Who is a Victim?</vt:lpstr>
      <vt:lpstr>Types of Crimes Requiring VWAC Action</vt:lpstr>
      <vt:lpstr>Witnesses</vt:lpstr>
      <vt:lpstr>VWAP Process</vt:lpstr>
      <vt:lpstr>Your Friend:  The PULSE Checklist  (Rev 7-13)</vt:lpstr>
      <vt:lpstr>After S-1/G-1:</vt:lpstr>
      <vt:lpstr>DD Form 2701</vt:lpstr>
      <vt:lpstr>Victim/Witness Handoff</vt:lpstr>
      <vt:lpstr>Pre-Trial Confinement</vt:lpstr>
      <vt:lpstr>Transitional Compensation</vt:lpstr>
      <vt:lpstr>Transitional Compensation: Who is Ineligible?</vt:lpstr>
      <vt:lpstr>DD Forms 2702-2704</vt:lpstr>
      <vt:lpstr>Weekly CMS Update</vt:lpstr>
      <vt:lpstr>No Privileged Communications</vt:lpstr>
      <vt:lpstr>VWAP Website</vt:lpstr>
      <vt:lpstr>VWAC vs UVA</vt:lpstr>
      <vt:lpstr>VWAC Binder: Your Log Book</vt:lpstr>
      <vt:lpstr>Action Items: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Quarterly VWAP  Council Meeting</dc:title>
  <dc:creator>Lauren Aaron</dc:creator>
  <cp:lastModifiedBy>Aaron Capt John H</cp:lastModifiedBy>
  <cp:revision>222</cp:revision>
  <dcterms:created xsi:type="dcterms:W3CDTF">2012-07-15T09:56:47Z</dcterms:created>
  <dcterms:modified xsi:type="dcterms:W3CDTF">2013-07-10T08:02:25Z</dcterms:modified>
</cp:coreProperties>
</file>