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handoutMasterIdLst>
    <p:handoutMasterId r:id="rId29"/>
  </p:handoutMasterIdLst>
  <p:sldIdLst>
    <p:sldId id="425" r:id="rId6"/>
    <p:sldId id="367" r:id="rId7"/>
    <p:sldId id="555" r:id="rId8"/>
    <p:sldId id="576" r:id="rId9"/>
    <p:sldId id="559" r:id="rId10"/>
    <p:sldId id="560" r:id="rId11"/>
    <p:sldId id="564" r:id="rId12"/>
    <p:sldId id="561" r:id="rId13"/>
    <p:sldId id="573" r:id="rId14"/>
    <p:sldId id="574" r:id="rId15"/>
    <p:sldId id="563" r:id="rId16"/>
    <p:sldId id="565" r:id="rId17"/>
    <p:sldId id="551" r:id="rId18"/>
    <p:sldId id="577" r:id="rId19"/>
    <p:sldId id="566" r:id="rId20"/>
    <p:sldId id="567" r:id="rId21"/>
    <p:sldId id="568" r:id="rId22"/>
    <p:sldId id="569" r:id="rId23"/>
    <p:sldId id="570" r:id="rId24"/>
    <p:sldId id="571" r:id="rId25"/>
    <p:sldId id="575" r:id="rId26"/>
    <p:sldId id="54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dal.pape" initials="r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8EB4E3"/>
    <a:srgbClr val="00FF00"/>
    <a:srgbClr val="C0C0C0"/>
    <a:srgbClr val="FFCC99"/>
    <a:srgbClr val="FFCCCC"/>
    <a:srgbClr val="DDDDDD"/>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7B6E6-01E3-47C0-B464-8FE70D361484}" v="37" dt="2025-02-04T02:10:42.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4273" autoAdjust="0"/>
  </p:normalViewPr>
  <p:slideViewPr>
    <p:cSldViewPr showGuides="1">
      <p:cViewPr varScale="1">
        <p:scale>
          <a:sx n="81" d="100"/>
          <a:sy n="81" d="100"/>
        </p:scale>
        <p:origin x="22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4" tIns="45717" rIns="91434" bIns="45717"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4" tIns="45717" rIns="91434" bIns="45717" rtlCol="0"/>
          <a:lstStyle>
            <a:lvl1pPr algn="r">
              <a:defRPr sz="1200"/>
            </a:lvl1pPr>
          </a:lstStyle>
          <a:p>
            <a:fld id="{0EAD67DE-CCCE-4260-A543-0B872DDB3847}" type="datetimeFigureOut">
              <a:rPr lang="en-US" smtClean="0"/>
              <a:pPr/>
              <a:t>5/6/2025</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4" tIns="45717" rIns="91434"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4" tIns="45717" rIns="91434" bIns="45717" rtlCol="0" anchor="b"/>
          <a:lstStyle>
            <a:lvl1pPr algn="r">
              <a:defRPr sz="1200"/>
            </a:lvl1pPr>
          </a:lstStyle>
          <a:p>
            <a:fld id="{4DED92A3-5E64-434E-B752-4388C6D1F9FE}" type="slidenum">
              <a:rPr lang="en-US" smtClean="0"/>
              <a:pPr/>
              <a:t>‹#›</a:t>
            </a:fld>
            <a:endParaRPr lang="en-US"/>
          </a:p>
        </p:txBody>
      </p:sp>
    </p:spTree>
    <p:extLst>
      <p:ext uri="{BB962C8B-B14F-4D97-AF65-F5344CB8AC3E}">
        <p14:creationId xmlns:p14="http://schemas.microsoft.com/office/powerpoint/2010/main" val="329404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4" tIns="45717" rIns="91434" bIns="45717"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34" tIns="45717" rIns="91434" bIns="45717" rtlCol="0"/>
          <a:lstStyle>
            <a:lvl1pPr algn="r">
              <a:defRPr sz="1200"/>
            </a:lvl1pPr>
          </a:lstStyle>
          <a:p>
            <a:fld id="{56625137-BDBB-4DB7-9EAE-7C99E9B33264}" type="datetimeFigureOut">
              <a:rPr lang="en-US" smtClean="0"/>
              <a:pPr/>
              <a:t>5/6/2025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4" tIns="45717" rIns="91434" bIns="45717" rtlCol="0" anchor="ctr"/>
          <a:lstStyle/>
          <a:p>
            <a:endParaRPr lang="en-US"/>
          </a:p>
        </p:txBody>
      </p:sp>
      <p:sp>
        <p:nvSpPr>
          <p:cNvPr id="5" name="Notes Placeholder 4"/>
          <p:cNvSpPr>
            <a:spLocks noGrp="1"/>
          </p:cNvSpPr>
          <p:nvPr>
            <p:ph type="body" sz="quarter" idx="3"/>
          </p:nvPr>
        </p:nvSpPr>
        <p:spPr>
          <a:xfrm>
            <a:off x="701677" y="4416427"/>
            <a:ext cx="5607051" cy="4183063"/>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5138"/>
          </a:xfrm>
          <a:prstGeom prst="rect">
            <a:avLst/>
          </a:prstGeom>
        </p:spPr>
        <p:txBody>
          <a:bodyPr vert="horz" lIns="91434" tIns="45717" rIns="91434"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34" tIns="45717" rIns="91434" bIns="45717" rtlCol="0" anchor="b"/>
          <a:lstStyle>
            <a:lvl1pPr algn="r">
              <a:defRPr sz="1200"/>
            </a:lvl1pPr>
          </a:lstStyle>
          <a:p>
            <a:fld id="{4D09915F-07A3-4843-BF68-6FBB5AB00005}" type="slidenum">
              <a:rPr lang="en-US" smtClean="0"/>
              <a:pPr/>
              <a:t>‹#›</a:t>
            </a:fld>
            <a:endParaRPr lang="en-US"/>
          </a:p>
        </p:txBody>
      </p:sp>
    </p:spTree>
    <p:extLst>
      <p:ext uri="{BB962C8B-B14F-4D97-AF65-F5344CB8AC3E}">
        <p14:creationId xmlns:p14="http://schemas.microsoft.com/office/powerpoint/2010/main" val="308339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a:t>
            </a:fld>
            <a:endParaRPr lang="en-US"/>
          </a:p>
        </p:txBody>
      </p:sp>
    </p:spTree>
    <p:extLst>
      <p:ext uri="{BB962C8B-B14F-4D97-AF65-F5344CB8AC3E}">
        <p14:creationId xmlns:p14="http://schemas.microsoft.com/office/powerpoint/2010/main" val="274868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16</a:t>
            </a:fld>
            <a:endParaRPr lang="en-US"/>
          </a:p>
        </p:txBody>
      </p:sp>
    </p:spTree>
    <p:extLst>
      <p:ext uri="{BB962C8B-B14F-4D97-AF65-F5344CB8AC3E}">
        <p14:creationId xmlns:p14="http://schemas.microsoft.com/office/powerpoint/2010/main" val="61573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17</a:t>
            </a:fld>
            <a:endParaRPr lang="en-US"/>
          </a:p>
        </p:txBody>
      </p:sp>
    </p:spTree>
    <p:extLst>
      <p:ext uri="{BB962C8B-B14F-4D97-AF65-F5344CB8AC3E}">
        <p14:creationId xmlns:p14="http://schemas.microsoft.com/office/powerpoint/2010/main" val="1237888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18</a:t>
            </a:fld>
            <a:endParaRPr lang="en-US"/>
          </a:p>
        </p:txBody>
      </p:sp>
    </p:spTree>
    <p:extLst>
      <p:ext uri="{BB962C8B-B14F-4D97-AF65-F5344CB8AC3E}">
        <p14:creationId xmlns:p14="http://schemas.microsoft.com/office/powerpoint/2010/main" val="398023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19</a:t>
            </a:fld>
            <a:endParaRPr lang="en-US"/>
          </a:p>
        </p:txBody>
      </p:sp>
    </p:spTree>
    <p:extLst>
      <p:ext uri="{BB962C8B-B14F-4D97-AF65-F5344CB8AC3E}">
        <p14:creationId xmlns:p14="http://schemas.microsoft.com/office/powerpoint/2010/main" val="251097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20</a:t>
            </a:fld>
            <a:endParaRPr lang="en-US"/>
          </a:p>
        </p:txBody>
      </p:sp>
    </p:spTree>
    <p:extLst>
      <p:ext uri="{BB962C8B-B14F-4D97-AF65-F5344CB8AC3E}">
        <p14:creationId xmlns:p14="http://schemas.microsoft.com/office/powerpoint/2010/main" val="85515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21</a:t>
            </a:fld>
            <a:endParaRPr lang="en-US"/>
          </a:p>
        </p:txBody>
      </p:sp>
    </p:spTree>
    <p:extLst>
      <p:ext uri="{BB962C8B-B14F-4D97-AF65-F5344CB8AC3E}">
        <p14:creationId xmlns:p14="http://schemas.microsoft.com/office/powerpoint/2010/main" val="379242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22</a:t>
            </a:fld>
            <a:endParaRPr lang="en-US"/>
          </a:p>
        </p:txBody>
      </p:sp>
    </p:spTree>
    <p:extLst>
      <p:ext uri="{BB962C8B-B14F-4D97-AF65-F5344CB8AC3E}">
        <p14:creationId xmlns:p14="http://schemas.microsoft.com/office/powerpoint/2010/main" val="131462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6012"/>
            <a:fld id="{D0A7A3CB-F2B9-4454-A1C2-1200EEF657FC}" type="slidenum">
              <a:rPr lang="en-US" smtClean="0">
                <a:latin typeface="Arial" pitchFamily="34" charset="0"/>
              </a:rPr>
              <a:pPr defTabSz="916012"/>
              <a:t>2</a:t>
            </a:fld>
            <a:endParaRPr lang="en-US">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a:latin typeface="Arial" pitchFamily="34" charset="0"/>
              </a:rPr>
              <a:t> </a:t>
            </a:r>
          </a:p>
        </p:txBody>
      </p:sp>
    </p:spTree>
    <p:extLst>
      <p:ext uri="{BB962C8B-B14F-4D97-AF65-F5344CB8AC3E}">
        <p14:creationId xmlns:p14="http://schemas.microsoft.com/office/powerpoint/2010/main" val="339551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6012"/>
            <a:fld id="{70C1C615-B12E-477A-82B0-1346647B4D63}" type="slidenum">
              <a:rPr lang="en-US" smtClean="0">
                <a:latin typeface="Arial" pitchFamily="34" charset="0"/>
              </a:rPr>
              <a:pPr defTabSz="916012"/>
              <a:t>3</a:t>
            </a:fld>
            <a:endParaRPr lang="en-US">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68216" y="4260064"/>
            <a:ext cx="5697415" cy="4178942"/>
          </a:xfrm>
          <a:noFill/>
          <a:ln/>
        </p:spPr>
        <p:txBody>
          <a:bodyPr>
            <a:normAutofit/>
          </a:bodyPr>
          <a:lstStyle/>
          <a:p>
            <a:endParaRPr lang="en-US" dirty="0">
              <a:latin typeface="Arial" pitchFamily="34" charset="0"/>
            </a:endParaRPr>
          </a:p>
        </p:txBody>
      </p:sp>
    </p:spTree>
    <p:extLst>
      <p:ext uri="{BB962C8B-B14F-4D97-AF65-F5344CB8AC3E}">
        <p14:creationId xmlns:p14="http://schemas.microsoft.com/office/powerpoint/2010/main" val="292476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6012"/>
            <a:fld id="{70C1C615-B12E-477A-82B0-1346647B4D63}" type="slidenum">
              <a:rPr lang="en-US" smtClean="0">
                <a:latin typeface="Arial" pitchFamily="34" charset="0"/>
              </a:rPr>
              <a:pPr defTabSz="916012"/>
              <a:t>4</a:t>
            </a:fld>
            <a:endParaRPr lang="en-US">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68216" y="4260064"/>
            <a:ext cx="5697415" cy="4178942"/>
          </a:xfrm>
          <a:noFill/>
          <a:ln/>
        </p:spPr>
        <p:txBody>
          <a:bodyPr>
            <a:normAutofit/>
          </a:bodyPr>
          <a:lstStyle/>
          <a:p>
            <a:endParaRPr lang="en-US" dirty="0">
              <a:latin typeface="Arial" pitchFamily="34" charset="0"/>
            </a:endParaRPr>
          </a:p>
        </p:txBody>
      </p:sp>
    </p:spTree>
    <p:extLst>
      <p:ext uri="{BB962C8B-B14F-4D97-AF65-F5344CB8AC3E}">
        <p14:creationId xmlns:p14="http://schemas.microsoft.com/office/powerpoint/2010/main" val="211958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The</a:t>
            </a:r>
            <a:r>
              <a:rPr lang="en-US" altLang="en-US" sz="1200" baseline="0" dirty="0">
                <a:latin typeface="Arial" panose="020B0604020202020204" pitchFamily="34" charset="0"/>
                <a:cs typeface="Arial" panose="020B0604020202020204" pitchFamily="34" charset="0"/>
              </a:rPr>
              <a:t> most severe form of misconduct we see in Korea involves prostitution and human trafficking. Prostitution is illegal in Korea, however it is widespread and only thinly veiled. The above picture was taken at a “karaoke bar” where women (sometimes referred to as juicy girls) join you at a table in a private room and you are charged an hourly fee. While the signage is all in Korean, the warning signs are obvious. As will be discussed in later slides, the consequences for entering places like this are severe. If you inadvertently enter a business like this, you must leave immediately. </a:t>
            </a:r>
            <a:endParaRPr lang="en-US" alt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8</a:t>
            </a:fld>
            <a:endParaRPr lang="en-US"/>
          </a:p>
        </p:txBody>
      </p:sp>
    </p:spTree>
    <p:extLst>
      <p:ext uri="{BB962C8B-B14F-4D97-AF65-F5344CB8AC3E}">
        <p14:creationId xmlns:p14="http://schemas.microsoft.com/office/powerpoint/2010/main" val="272477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It doesn’t matter if you’re a reservist, scheduled to EAS/PCS, or have a pregnant wife at home. If the</a:t>
            </a:r>
            <a:r>
              <a:rPr lang="en-US" altLang="en-US" sz="1200" baseline="0" dirty="0">
                <a:latin typeface="Arial" panose="020B0604020202020204" pitchFamily="34" charset="0"/>
                <a:cs typeface="Arial" panose="020B0604020202020204" pitchFamily="34" charset="0"/>
              </a:rPr>
              <a:t> Korean government puts you on an international legal hold then you will be held on active duty and stuck on the Korean peninsula indefinitely. </a:t>
            </a: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12</a:t>
            </a:fld>
            <a:endParaRPr lang="en-US"/>
          </a:p>
        </p:txBody>
      </p:sp>
    </p:spTree>
    <p:extLst>
      <p:ext uri="{BB962C8B-B14F-4D97-AF65-F5344CB8AC3E}">
        <p14:creationId xmlns:p14="http://schemas.microsoft.com/office/powerpoint/2010/main" val="182620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13</a:t>
            </a:fld>
            <a:endParaRPr lang="en-US"/>
          </a:p>
        </p:txBody>
      </p:sp>
    </p:spTree>
    <p:extLst>
      <p:ext uri="{BB962C8B-B14F-4D97-AF65-F5344CB8AC3E}">
        <p14:creationId xmlns:p14="http://schemas.microsoft.com/office/powerpoint/2010/main" val="369921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14</a:t>
            </a:fld>
            <a:endParaRPr lang="en-US"/>
          </a:p>
        </p:txBody>
      </p:sp>
    </p:spTree>
    <p:extLst>
      <p:ext uri="{BB962C8B-B14F-4D97-AF65-F5344CB8AC3E}">
        <p14:creationId xmlns:p14="http://schemas.microsoft.com/office/powerpoint/2010/main" val="246079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4D09915F-07A3-4843-BF68-6FBB5AB00005}" type="slidenum">
              <a:rPr lang="en-US" smtClean="0"/>
              <a:pPr/>
              <a:t>15</a:t>
            </a:fld>
            <a:endParaRPr lang="en-US"/>
          </a:p>
        </p:txBody>
      </p:sp>
    </p:spTree>
    <p:extLst>
      <p:ext uri="{BB962C8B-B14F-4D97-AF65-F5344CB8AC3E}">
        <p14:creationId xmlns:p14="http://schemas.microsoft.com/office/powerpoint/2010/main" val="371277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A908CC1-CAAC-4446-BAD5-F40AE1C20546}"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321199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2238"/>
            <a:ext cx="8229600" cy="72976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8CC1-CAAC-4446-BAD5-F40AE1C20546}"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95986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8CC1-CAAC-4446-BAD5-F40AE1C20546}"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34655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36611" name="Rectangle 2"/>
          <p:cNvSpPr>
            <a:spLocks noGrp="1" noChangeArrowheads="1"/>
          </p:cNvSpPr>
          <p:nvPr>
            <p:ph type="ctrTitle"/>
          </p:nvPr>
        </p:nvSpPr>
        <p:spPr>
          <a:xfrm>
            <a:off x="685800" y="3657600"/>
            <a:ext cx="7772400" cy="1470025"/>
          </a:xfrm>
          <a:prstGeom prst="rect">
            <a:avLst/>
          </a:prstGeom>
        </p:spPr>
        <p:txBody>
          <a:bodyPr/>
          <a:lstStyle>
            <a:lvl1pPr>
              <a:defRPr/>
            </a:lvl1pPr>
          </a:lstStyle>
          <a:p>
            <a:r>
              <a:rPr lang="en-US"/>
              <a:t>Briefing Title</a:t>
            </a:r>
          </a:p>
        </p:txBody>
      </p:sp>
      <p:sp>
        <p:nvSpPr>
          <p:cNvPr id="836612" name="Rectangle 3"/>
          <p:cNvSpPr>
            <a:spLocks noGrp="1" noChangeArrowheads="1"/>
          </p:cNvSpPr>
          <p:nvPr>
            <p:ph type="subTitle" idx="1"/>
          </p:nvPr>
        </p:nvSpPr>
        <p:spPr>
          <a:xfrm>
            <a:off x="1295400" y="5334000"/>
            <a:ext cx="6400800" cy="835025"/>
          </a:xfrm>
        </p:spPr>
        <p:txBody>
          <a:bodyPr/>
          <a:lstStyle>
            <a:lvl1pPr marL="0" indent="0" algn="ctr">
              <a:buFontTx/>
              <a:buNone/>
              <a:defRPr/>
            </a:lvl1pPr>
          </a:lstStyle>
          <a:p>
            <a:r>
              <a:rPr lang="en-US"/>
              <a:t>Briefer Rank, Name, Billet</a:t>
            </a:r>
          </a:p>
          <a:p>
            <a:r>
              <a:rPr lang="en-US"/>
              <a:t>Date</a:t>
            </a:r>
          </a:p>
        </p:txBody>
      </p:sp>
      <p:sp>
        <p:nvSpPr>
          <p:cNvPr id="5" name="Slide Number Placeholder 3"/>
          <p:cNvSpPr txBox="1">
            <a:spLocks/>
          </p:cNvSpPr>
          <p:nvPr userDrawn="1"/>
        </p:nvSpPr>
        <p:spPr bwMode="auto">
          <a:xfrm>
            <a:off x="76200" y="6477000"/>
            <a:ext cx="3810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fld id="{534764A3-F4B3-4184-BD10-B0A25042A253}" type="slidenum">
              <a:rPr lang="en-US" sz="1100" b="1" smtClean="0">
                <a:solidFill>
                  <a:srgbClr val="FFFFFF"/>
                </a:solidFill>
              </a:rPr>
              <a:pPr algn="ctr">
                <a:defRPr/>
              </a:pPr>
              <a:t>‹#›</a:t>
            </a:fld>
            <a:endParaRPr lang="en-US" sz="1100" b="1" dirty="0">
              <a:solidFill>
                <a:srgbClr val="FFFFFF"/>
              </a:solidFill>
            </a:endParaRPr>
          </a:p>
        </p:txBody>
      </p:sp>
      <p:sp>
        <p:nvSpPr>
          <p:cNvPr id="6" name="Date Placeholder 5"/>
          <p:cNvSpPr>
            <a:spLocks noGrp="1"/>
          </p:cNvSpPr>
          <p:nvPr userDrawn="1">
            <p:ph type="dt" sz="half" idx="11"/>
          </p:nvPr>
        </p:nvSpPr>
        <p:spPr>
          <a:xfrm>
            <a:off x="8305800" y="6476999"/>
            <a:ext cx="762000" cy="303213"/>
          </a:xfrm>
          <a:prstGeom prst="rect">
            <a:avLst/>
          </a:prstGeom>
        </p:spPr>
        <p:txBody>
          <a:bodyPr/>
          <a:lstStyle/>
          <a:p>
            <a:pPr>
              <a:defRPr/>
            </a:pPr>
            <a:fld id="{72159F6D-6800-430C-A74C-D5FB21FA8488}" type="datetime5">
              <a:rPr lang="en-US" sz="1100" smtClean="0">
                <a:solidFill>
                  <a:srgbClr val="000000"/>
                </a:solidFill>
              </a:rPr>
              <a:pPr>
                <a:defRPr/>
              </a:pPr>
              <a:t>6-May-25</a:t>
            </a:fld>
            <a:endParaRPr lang="en-US" dirty="0">
              <a:solidFill>
                <a:srgbClr val="000000"/>
              </a:solidFill>
            </a:endParaRPr>
          </a:p>
        </p:txBody>
      </p:sp>
    </p:spTree>
    <p:extLst>
      <p:ext uri="{BB962C8B-B14F-4D97-AF65-F5344CB8AC3E}">
        <p14:creationId xmlns:p14="http://schemas.microsoft.com/office/powerpoint/2010/main" val="11023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190" y="148198"/>
            <a:ext cx="6432550" cy="10223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371600"/>
            <a:ext cx="8305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userDrawn="1">
            <p:ph type="dt" sz="half" idx="11"/>
          </p:nvPr>
        </p:nvSpPr>
        <p:spPr>
          <a:xfrm>
            <a:off x="8229600" y="6476999"/>
            <a:ext cx="838200" cy="303213"/>
          </a:xfrm>
          <a:prstGeom prst="rect">
            <a:avLst/>
          </a:prstGeom>
        </p:spPr>
        <p:txBody>
          <a:bodyPr/>
          <a:lstStyle/>
          <a:p>
            <a:pPr>
              <a:defRPr/>
            </a:pPr>
            <a:fld id="{D7AF6C79-3CB3-4595-9831-622D7CCCC703}" type="datetime5">
              <a:rPr lang="en-US" sz="1100" smtClean="0">
                <a:solidFill>
                  <a:srgbClr val="000000"/>
                </a:solidFill>
              </a:rPr>
              <a:pPr>
                <a:defRPr/>
              </a:pPr>
              <a:t>6-May-25</a:t>
            </a:fld>
            <a:endParaRPr lang="en-US" dirty="0">
              <a:solidFill>
                <a:srgbClr val="000000"/>
              </a:solidFill>
            </a:endParaRPr>
          </a:p>
        </p:txBody>
      </p:sp>
      <p:sp>
        <p:nvSpPr>
          <p:cNvPr id="7"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154455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92250" y="1447800"/>
            <a:ext cx="6432550" cy="1022350"/>
          </a:xfrm>
          <a:prstGeom prst="rect">
            <a:avLst/>
          </a:prstGeom>
        </p:spPr>
        <p:txBody>
          <a:bodyPr/>
          <a:lstStyle/>
          <a:p>
            <a:r>
              <a:rPr lang="en-US"/>
              <a:t>Click to edit Master title style</a:t>
            </a:r>
          </a:p>
        </p:txBody>
      </p:sp>
      <p:sp>
        <p:nvSpPr>
          <p:cNvPr id="5" name="Date Placeholder 5"/>
          <p:cNvSpPr>
            <a:spLocks noGrp="1"/>
          </p:cNvSpPr>
          <p:nvPr userDrawn="1">
            <p:ph type="dt" sz="half" idx="11"/>
          </p:nvPr>
        </p:nvSpPr>
        <p:spPr>
          <a:xfrm>
            <a:off x="8305800" y="6476999"/>
            <a:ext cx="762000" cy="303213"/>
          </a:xfrm>
          <a:prstGeom prst="rect">
            <a:avLst/>
          </a:prstGeom>
        </p:spPr>
        <p:txBody>
          <a:bodyPr/>
          <a:lstStyle/>
          <a:p>
            <a:pPr>
              <a:defRPr/>
            </a:pPr>
            <a:fld id="{C21C6448-934E-44E2-93D0-E9483BE7E035}" type="datetime5">
              <a:rPr lang="en-US" sz="1100" smtClean="0">
                <a:solidFill>
                  <a:srgbClr val="000000"/>
                </a:solidFill>
              </a:rPr>
              <a:pPr>
                <a:defRPr/>
              </a:pPr>
              <a:t>6-May-25</a:t>
            </a:fld>
            <a:endParaRPr lang="en-US" dirty="0">
              <a:solidFill>
                <a:srgbClr val="000000"/>
              </a:solidFill>
            </a:endParaRPr>
          </a:p>
        </p:txBody>
      </p:sp>
      <p:sp>
        <p:nvSpPr>
          <p:cNvPr id="6"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367356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Date Placeholder 5"/>
          <p:cNvSpPr>
            <a:spLocks noGrp="1"/>
          </p:cNvSpPr>
          <p:nvPr userDrawn="1">
            <p:ph type="dt" sz="half" idx="11"/>
          </p:nvPr>
        </p:nvSpPr>
        <p:spPr>
          <a:xfrm>
            <a:off x="8305800" y="6476999"/>
            <a:ext cx="762000" cy="303213"/>
          </a:xfrm>
          <a:prstGeom prst="rect">
            <a:avLst/>
          </a:prstGeom>
        </p:spPr>
        <p:txBody>
          <a:bodyPr/>
          <a:lstStyle/>
          <a:p>
            <a:pPr>
              <a:defRPr/>
            </a:pPr>
            <a:fld id="{F928751F-D015-4117-8594-2C09F3620EFE}" type="datetime5">
              <a:rPr lang="en-US" sz="1100" smtClean="0">
                <a:solidFill>
                  <a:srgbClr val="000000"/>
                </a:solidFill>
              </a:rPr>
              <a:pPr>
                <a:defRPr/>
              </a:pPr>
              <a:t>6-May-25</a:t>
            </a:fld>
            <a:endParaRPr lang="en-US" dirty="0">
              <a:solidFill>
                <a:srgbClr val="000000"/>
              </a:solidFill>
            </a:endParaRPr>
          </a:p>
        </p:txBody>
      </p:sp>
      <p:sp>
        <p:nvSpPr>
          <p:cNvPr id="7"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2560922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userDrawn="1">
            <p:ph type="dt" sz="half" idx="11"/>
          </p:nvPr>
        </p:nvSpPr>
        <p:spPr>
          <a:xfrm>
            <a:off x="8305800" y="6476999"/>
            <a:ext cx="762000" cy="303213"/>
          </a:xfrm>
          <a:prstGeom prst="rect">
            <a:avLst/>
          </a:prstGeom>
        </p:spPr>
        <p:txBody>
          <a:bodyPr/>
          <a:lstStyle/>
          <a:p>
            <a:pPr>
              <a:defRPr/>
            </a:pPr>
            <a:fld id="{62487FCF-EEE8-4A0F-9C0A-4B277645E27D}" type="datetime5">
              <a:rPr lang="en-US" sz="1100" smtClean="0">
                <a:solidFill>
                  <a:srgbClr val="000000"/>
                </a:solidFill>
              </a:rPr>
              <a:pPr>
                <a:defRPr/>
              </a:pPr>
              <a:t>6-May-25</a:t>
            </a:fld>
            <a:endParaRPr lang="en-US" dirty="0">
              <a:solidFill>
                <a:srgbClr val="000000"/>
              </a:solidFill>
            </a:endParaRPr>
          </a:p>
        </p:txBody>
      </p:sp>
      <p:sp>
        <p:nvSpPr>
          <p:cNvPr id="8"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391379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5"/>
          <p:cNvSpPr>
            <a:spLocks noGrp="1"/>
          </p:cNvSpPr>
          <p:nvPr userDrawn="1">
            <p:ph type="dt" sz="half" idx="11"/>
          </p:nvPr>
        </p:nvSpPr>
        <p:spPr>
          <a:xfrm>
            <a:off x="8305800" y="6476999"/>
            <a:ext cx="762000" cy="303213"/>
          </a:xfrm>
          <a:prstGeom prst="rect">
            <a:avLst/>
          </a:prstGeom>
        </p:spPr>
        <p:txBody>
          <a:bodyPr/>
          <a:lstStyle/>
          <a:p>
            <a:pPr>
              <a:defRPr/>
            </a:pPr>
            <a:fld id="{DD7520A2-E9AB-4356-8E7F-8EE362F463F4}" type="datetime5">
              <a:rPr lang="en-US" sz="1100" smtClean="0">
                <a:solidFill>
                  <a:srgbClr val="000000"/>
                </a:solidFill>
              </a:rPr>
              <a:pPr>
                <a:defRPr/>
              </a:pPr>
              <a:t>6-May-25</a:t>
            </a:fld>
            <a:endParaRPr lang="en-US" dirty="0">
              <a:solidFill>
                <a:srgbClr val="000000"/>
              </a:solidFill>
            </a:endParaRPr>
          </a:p>
        </p:txBody>
      </p:sp>
      <p:sp>
        <p:nvSpPr>
          <p:cNvPr id="10"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913907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92250" y="1447800"/>
            <a:ext cx="6432550" cy="1022350"/>
          </a:xfrm>
          <a:prstGeom prst="rect">
            <a:avLst/>
          </a:prstGeom>
        </p:spPr>
        <p:txBody>
          <a:bodyPr/>
          <a:lstStyle/>
          <a:p>
            <a:r>
              <a:rPr lang="en-US"/>
              <a:t>Click to edit Master title style</a:t>
            </a:r>
          </a:p>
        </p:txBody>
      </p:sp>
      <p:sp>
        <p:nvSpPr>
          <p:cNvPr id="4" name="Slide Number Placeholder 3"/>
          <p:cNvSpPr txBox="1">
            <a:spLocks/>
          </p:cNvSpPr>
          <p:nvPr userDrawn="1"/>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fld id="{534764A3-F4B3-4184-BD10-B0A25042A253}" type="slidenum">
              <a:rPr lang="en-US" sz="1100" b="1" smtClean="0">
                <a:solidFill>
                  <a:srgbClr val="FFFFFF"/>
                </a:solidFill>
              </a:rPr>
              <a:pPr algn="ctr">
                <a:defRPr/>
              </a:pPr>
              <a:t>‹#›</a:t>
            </a:fld>
            <a:endParaRPr lang="en-US" sz="1100" b="1" dirty="0">
              <a:solidFill>
                <a:srgbClr val="FFFFFF"/>
              </a:solidFill>
            </a:endParaRPr>
          </a:p>
        </p:txBody>
      </p:sp>
      <p:sp>
        <p:nvSpPr>
          <p:cNvPr id="5" name="Date Placeholder 5"/>
          <p:cNvSpPr>
            <a:spLocks noGrp="1"/>
          </p:cNvSpPr>
          <p:nvPr userDrawn="1">
            <p:ph type="dt" sz="half" idx="11"/>
          </p:nvPr>
        </p:nvSpPr>
        <p:spPr>
          <a:xfrm>
            <a:off x="8305800" y="6476999"/>
            <a:ext cx="762000" cy="303213"/>
          </a:xfrm>
          <a:prstGeom prst="rect">
            <a:avLst/>
          </a:prstGeom>
        </p:spPr>
        <p:txBody>
          <a:bodyPr/>
          <a:lstStyle/>
          <a:p>
            <a:pPr>
              <a:defRPr/>
            </a:pPr>
            <a:fld id="{CADC24AD-2F60-475F-950E-CEE238470057}" type="datetime5">
              <a:rPr lang="en-US" sz="1100" smtClean="0">
                <a:solidFill>
                  <a:srgbClr val="000000"/>
                </a:solidFill>
              </a:rPr>
              <a:pPr>
                <a:defRPr/>
              </a:pPr>
              <a:t>6-May-25</a:t>
            </a:fld>
            <a:endParaRPr lang="en-US" dirty="0">
              <a:solidFill>
                <a:srgbClr val="000000"/>
              </a:solidFill>
            </a:endParaRPr>
          </a:p>
        </p:txBody>
      </p:sp>
    </p:spTree>
    <p:extLst>
      <p:ext uri="{BB962C8B-B14F-4D97-AF65-F5344CB8AC3E}">
        <p14:creationId xmlns:p14="http://schemas.microsoft.com/office/powerpoint/2010/main" val="134674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5"/>
          <p:cNvSpPr>
            <a:spLocks noGrp="1"/>
          </p:cNvSpPr>
          <p:nvPr userDrawn="1">
            <p:ph type="dt" sz="half" idx="11"/>
          </p:nvPr>
        </p:nvSpPr>
        <p:spPr>
          <a:xfrm>
            <a:off x="8077200" y="6476999"/>
            <a:ext cx="990600" cy="303213"/>
          </a:xfrm>
          <a:prstGeom prst="rect">
            <a:avLst/>
          </a:prstGeom>
        </p:spPr>
        <p:txBody>
          <a:bodyPr/>
          <a:lstStyle/>
          <a:p>
            <a:pPr>
              <a:defRPr/>
            </a:pPr>
            <a:fld id="{10B48A9A-AF18-400B-B02D-5C11CFEB5F6A}" type="datetime5">
              <a:rPr lang="en-US" sz="1100" smtClean="0">
                <a:solidFill>
                  <a:srgbClr val="000000"/>
                </a:solidFill>
              </a:rPr>
              <a:pPr>
                <a:defRPr/>
              </a:pPr>
              <a:t>6-May-25</a:t>
            </a:fld>
            <a:endParaRPr lang="en-US" dirty="0">
              <a:solidFill>
                <a:srgbClr val="000000"/>
              </a:solidFill>
            </a:endParaRPr>
          </a:p>
        </p:txBody>
      </p:sp>
      <p:sp>
        <p:nvSpPr>
          <p:cNvPr id="6"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77480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2238"/>
            <a:ext cx="7086600" cy="729762"/>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8CC1-CAAC-4446-BAD5-F40AE1C20546}"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1954635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5"/>
          <p:cNvSpPr>
            <a:spLocks noGrp="1"/>
          </p:cNvSpPr>
          <p:nvPr userDrawn="1">
            <p:ph type="dt" sz="half" idx="11"/>
          </p:nvPr>
        </p:nvSpPr>
        <p:spPr>
          <a:xfrm>
            <a:off x="8305800" y="6476999"/>
            <a:ext cx="762000" cy="303213"/>
          </a:xfrm>
          <a:prstGeom prst="rect">
            <a:avLst/>
          </a:prstGeom>
        </p:spPr>
        <p:txBody>
          <a:bodyPr/>
          <a:lstStyle/>
          <a:p>
            <a:pPr>
              <a:defRPr/>
            </a:pPr>
            <a:fld id="{0427A4BD-40EC-466B-B336-1C63534A5BC9}" type="datetime5">
              <a:rPr lang="en-US" sz="1100" smtClean="0">
                <a:solidFill>
                  <a:srgbClr val="000000"/>
                </a:solidFill>
              </a:rPr>
              <a:pPr>
                <a:defRPr/>
              </a:pPr>
              <a:t>6-May-25</a:t>
            </a:fld>
            <a:endParaRPr lang="en-US" dirty="0">
              <a:solidFill>
                <a:srgbClr val="000000"/>
              </a:solidFill>
            </a:endParaRPr>
          </a:p>
        </p:txBody>
      </p:sp>
      <p:sp>
        <p:nvSpPr>
          <p:cNvPr id="9"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2103651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txBox="1">
            <a:spLocks/>
          </p:cNvSpPr>
          <p:nvPr userDrawn="1"/>
        </p:nvSpPr>
        <p:spPr bwMode="auto">
          <a:xfrm>
            <a:off x="76200" y="6477000"/>
            <a:ext cx="381000" cy="303213"/>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fld id="{534764A3-F4B3-4184-BD10-B0A25042A253}" type="slidenum">
              <a:rPr lang="en-US" sz="1100" b="1" smtClean="0">
                <a:solidFill>
                  <a:srgbClr val="000000"/>
                </a:solidFill>
              </a:rPr>
              <a:pPr algn="ctr">
                <a:defRPr/>
              </a:pPr>
              <a:t>‹#›</a:t>
            </a:fld>
            <a:endParaRPr lang="en-US" sz="1100" b="1" dirty="0">
              <a:solidFill>
                <a:srgbClr val="000000"/>
              </a:solidFill>
            </a:endParaRPr>
          </a:p>
        </p:txBody>
      </p:sp>
      <p:sp>
        <p:nvSpPr>
          <p:cNvPr id="7" name="Date Placeholder 5"/>
          <p:cNvSpPr>
            <a:spLocks noGrp="1"/>
          </p:cNvSpPr>
          <p:nvPr userDrawn="1">
            <p:ph type="dt" sz="half" idx="11"/>
          </p:nvPr>
        </p:nvSpPr>
        <p:spPr>
          <a:xfrm>
            <a:off x="8305800" y="6476999"/>
            <a:ext cx="762000" cy="303213"/>
          </a:xfrm>
          <a:prstGeom prst="rect">
            <a:avLst/>
          </a:prstGeom>
        </p:spPr>
        <p:txBody>
          <a:bodyPr/>
          <a:lstStyle/>
          <a:p>
            <a:pPr>
              <a:defRPr/>
            </a:pPr>
            <a:fld id="{0BF42DDB-9E95-4C60-9584-F8FC863112DE}" type="datetime5">
              <a:rPr lang="en-US" sz="1100" smtClean="0">
                <a:solidFill>
                  <a:srgbClr val="000000"/>
                </a:solidFill>
              </a:rPr>
              <a:pPr>
                <a:defRPr/>
              </a:pPr>
              <a:t>6-May-25</a:t>
            </a:fld>
            <a:endParaRPr lang="en-US" dirty="0">
              <a:solidFill>
                <a:srgbClr val="000000"/>
              </a:solidFill>
            </a:endParaRPr>
          </a:p>
        </p:txBody>
      </p:sp>
    </p:spTree>
    <p:extLst>
      <p:ext uri="{BB962C8B-B14F-4D97-AF65-F5344CB8AC3E}">
        <p14:creationId xmlns:p14="http://schemas.microsoft.com/office/powerpoint/2010/main" val="850285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92250" y="1447800"/>
            <a:ext cx="6432550" cy="10223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userDrawn="1">
            <p:ph type="dt" sz="half" idx="11"/>
          </p:nvPr>
        </p:nvSpPr>
        <p:spPr>
          <a:xfrm>
            <a:off x="8305800" y="6476999"/>
            <a:ext cx="762000" cy="303213"/>
          </a:xfrm>
          <a:prstGeom prst="rect">
            <a:avLst/>
          </a:prstGeom>
        </p:spPr>
        <p:txBody>
          <a:bodyPr/>
          <a:lstStyle/>
          <a:p>
            <a:pPr>
              <a:defRPr/>
            </a:pPr>
            <a:fld id="{ABDEACDE-704D-4A4F-AEE5-6A36F9F028CB}" type="datetime5">
              <a:rPr lang="en-US" sz="1100" smtClean="0">
                <a:solidFill>
                  <a:srgbClr val="000000"/>
                </a:solidFill>
              </a:rPr>
              <a:pPr>
                <a:defRPr/>
              </a:pPr>
              <a:t>6-May-25</a:t>
            </a:fld>
            <a:endParaRPr lang="en-US" dirty="0">
              <a:solidFill>
                <a:srgbClr val="000000"/>
              </a:solidFill>
            </a:endParaRPr>
          </a:p>
        </p:txBody>
      </p:sp>
      <p:sp>
        <p:nvSpPr>
          <p:cNvPr id="7"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1818421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57163"/>
            <a:ext cx="2171700" cy="6273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7163"/>
            <a:ext cx="6362700" cy="6273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21BBD0D-ADBE-4885-B89A-8E08F024F5B9}" type="slidenum">
              <a:rPr lang="en-US">
                <a:solidFill>
                  <a:srgbClr val="000000"/>
                </a:solidFill>
              </a:rPr>
              <a:pPr>
                <a:defRPr/>
              </a:pPr>
              <a:t>‹#›</a:t>
            </a:fld>
            <a:endParaRPr lang="en-US">
              <a:solidFill>
                <a:srgbClr val="000000"/>
              </a:solidFill>
            </a:endParaRPr>
          </a:p>
        </p:txBody>
      </p:sp>
      <p:sp>
        <p:nvSpPr>
          <p:cNvPr id="5"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3923509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6916738" y="6477000"/>
            <a:ext cx="2133600" cy="365125"/>
          </a:xfrm>
          <a:prstGeom prst="rect">
            <a:avLst/>
          </a:prstGeom>
        </p:spPr>
        <p:txBody>
          <a:bodyPr/>
          <a:lstStyle>
            <a:lvl1pPr algn="r">
              <a:defRPr>
                <a:solidFill>
                  <a:schemeClr val="tx2">
                    <a:lumMod val="75000"/>
                  </a:schemeClr>
                </a:solidFill>
              </a:defRPr>
            </a:lvl1pPr>
          </a:lstStyle>
          <a:p>
            <a:pPr>
              <a:defRPr/>
            </a:pPr>
            <a:r>
              <a:rPr lang="en-US">
                <a:solidFill>
                  <a:srgbClr val="1F497D">
                    <a:lumMod val="75000"/>
                  </a:srgbClr>
                </a:solidFill>
              </a:rPr>
              <a:t>29 Mar 12</a:t>
            </a:r>
          </a:p>
        </p:txBody>
      </p:sp>
      <p:sp>
        <p:nvSpPr>
          <p:cNvPr id="5" name="Rectangle 7"/>
          <p:cNvSpPr>
            <a:spLocks noChangeArrowheads="1"/>
          </p:cNvSpPr>
          <p:nvPr userDrawn="1"/>
        </p:nvSpPr>
        <p:spPr bwMode="auto">
          <a:xfrm>
            <a:off x="0" y="6477000"/>
            <a:ext cx="609600" cy="381000"/>
          </a:xfrm>
          <a:prstGeom prst="rect">
            <a:avLst/>
          </a:prstGeom>
          <a:noFill/>
          <a:ln w="9525">
            <a:noFill/>
            <a:miter lim="800000"/>
            <a:headEnd/>
            <a:tailEnd/>
          </a:ln>
          <a:effectLst/>
        </p:spPr>
        <p:txBody>
          <a:bodyPr wrap="none" anchor="ctr"/>
          <a:lstStyle/>
          <a:p>
            <a:pPr algn="ctr" fontAlgn="base">
              <a:spcBef>
                <a:spcPct val="0"/>
              </a:spcBef>
              <a:spcAft>
                <a:spcPct val="0"/>
              </a:spcAft>
              <a:defRPr/>
            </a:pPr>
            <a:fld id="{2BB44EF4-C7D4-4633-A8CD-07F1E9DD09C1}" type="slidenum">
              <a:rPr lang="en-US" sz="1400" b="1">
                <a:solidFill>
                  <a:srgbClr val="FFFFFF"/>
                </a:solidFill>
              </a:rPr>
              <a:pPr algn="ctr" fontAlgn="base">
                <a:spcBef>
                  <a:spcPct val="0"/>
                </a:spcBef>
                <a:spcAft>
                  <a:spcPct val="0"/>
                </a:spcAft>
                <a:defRPr/>
              </a:pPr>
              <a:t>‹#›</a:t>
            </a:fld>
            <a:endParaRPr lang="en-US" sz="1400" b="1" dirty="0">
              <a:solidFill>
                <a:srgbClr val="FFFFFF"/>
              </a:solidFill>
            </a:endParaRPr>
          </a:p>
        </p:txBody>
      </p:sp>
    </p:spTree>
    <p:extLst>
      <p:ext uri="{BB962C8B-B14F-4D97-AF65-F5344CB8AC3E}">
        <p14:creationId xmlns:p14="http://schemas.microsoft.com/office/powerpoint/2010/main" val="145227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8CC1-CAAC-4446-BAD5-F40AE1C20546}"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371162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2238"/>
            <a:ext cx="8229600" cy="72976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8CC1-CAAC-4446-BAD5-F40AE1C20546}"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417536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32238"/>
            <a:ext cx="8229600" cy="7297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8CC1-CAAC-4446-BAD5-F40AE1C20546}"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280174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2238"/>
            <a:ext cx="8229600" cy="72976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2A908CC1-CAAC-4446-BAD5-F40AE1C20546}"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17765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8CC1-CAAC-4446-BAD5-F40AE1C20546}"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218472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08CC1-CAAC-4446-BAD5-F40AE1C20546}"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322691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08CC1-CAAC-4446-BAD5-F40AE1C20546}"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7F84A-8F55-4F7E-82A8-E7B0F97624C8}" type="slidenum">
              <a:rPr lang="en-US" smtClean="0"/>
              <a:pPr/>
              <a:t>‹#›</a:t>
            </a:fld>
            <a:endParaRPr lang="en-US"/>
          </a:p>
        </p:txBody>
      </p:sp>
    </p:spTree>
    <p:extLst>
      <p:ext uri="{BB962C8B-B14F-4D97-AF65-F5344CB8AC3E}">
        <p14:creationId xmlns:p14="http://schemas.microsoft.com/office/powerpoint/2010/main" val="56358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8CC1-CAAC-4446-BAD5-F40AE1C20546}" type="datetimeFigureOut">
              <a:rPr lang="en-US" smtClean="0"/>
              <a:pPr/>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7F84A-8F55-4F7E-82A8-E7B0F97624C8}" type="slidenum">
              <a:rPr lang="en-US" smtClean="0"/>
              <a:pPr/>
              <a:t>‹#›</a:t>
            </a:fld>
            <a:endParaRPr lang="en-US"/>
          </a:p>
        </p:txBody>
      </p:sp>
      <p:sp>
        <p:nvSpPr>
          <p:cNvPr id="7" name="Rectangle 6">
            <a:extLst>
              <a:ext uri="{FF2B5EF4-FFF2-40B4-BE49-F238E27FC236}">
                <a16:creationId xmlns:a16="http://schemas.microsoft.com/office/drawing/2014/main" id="{A2002E1F-C12A-EBCD-C23A-89E675D3D48C}"/>
              </a:ext>
            </a:extLst>
          </p:cNvPr>
          <p:cNvSpPr/>
          <p:nvPr userDrawn="1"/>
        </p:nvSpPr>
        <p:spPr>
          <a:xfrm>
            <a:off x="0" y="0"/>
            <a:ext cx="9152708" cy="1093435"/>
          </a:xfrm>
          <a:prstGeom prst="rect">
            <a:avLst/>
          </a:prstGeom>
          <a:solidFill>
            <a:srgbClr val="001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22F5479A-7317-6823-9306-A19E3E01B489}"/>
              </a:ext>
            </a:extLst>
          </p:cNvPr>
          <p:cNvSpPr/>
          <p:nvPr userDrawn="1"/>
        </p:nvSpPr>
        <p:spPr>
          <a:xfrm>
            <a:off x="8709" y="510231"/>
            <a:ext cx="9152708" cy="1005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Google Shape;16;p2">
            <a:extLst>
              <a:ext uri="{FF2B5EF4-FFF2-40B4-BE49-F238E27FC236}">
                <a16:creationId xmlns:a16="http://schemas.microsoft.com/office/drawing/2014/main" id="{649D0E33-E21D-2F3E-C940-A00FFDD1C351}"/>
              </a:ext>
            </a:extLst>
          </p:cNvPr>
          <p:cNvPicPr preferRelativeResize="0"/>
          <p:nvPr userDrawn="1"/>
        </p:nvPicPr>
        <p:blipFill rotWithShape="1">
          <a:blip r:embed="rId13" cstate="hqprint">
            <a:extLst>
              <a:ext uri="{28A0092B-C50C-407E-A947-70E740481C1C}">
                <a14:useLocalDpi xmlns:a14="http://schemas.microsoft.com/office/drawing/2010/main"/>
              </a:ext>
            </a:extLst>
          </a:blip>
          <a:srcRect/>
          <a:stretch/>
        </p:blipFill>
        <p:spPr>
          <a:xfrm>
            <a:off x="137296" y="2141"/>
            <a:ext cx="1122275" cy="1088285"/>
          </a:xfrm>
          <a:prstGeom prst="rect">
            <a:avLst/>
          </a:prstGeom>
          <a:noFill/>
          <a:ln>
            <a:noFill/>
          </a:ln>
        </p:spPr>
      </p:pic>
    </p:spTree>
    <p:extLst>
      <p:ext uri="{BB962C8B-B14F-4D97-AF65-F5344CB8AC3E}">
        <p14:creationId xmlns:p14="http://schemas.microsoft.com/office/powerpoint/2010/main" val="113768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57200" y="1722437"/>
            <a:ext cx="8686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934200" y="63039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cs typeface="+mn-cs"/>
              </a:defRPr>
            </a:lvl1pPr>
          </a:lstStyle>
          <a:p>
            <a:pPr fontAlgn="base">
              <a:spcBef>
                <a:spcPct val="0"/>
              </a:spcBef>
              <a:spcAft>
                <a:spcPct val="0"/>
              </a:spcAft>
              <a:defRPr/>
            </a:pPr>
            <a:endParaRPr lang="en-US">
              <a:solidFill>
                <a:srgbClr val="000000"/>
              </a:solidFill>
            </a:endParaRPr>
          </a:p>
          <a:p>
            <a:pPr fontAlgn="base">
              <a:spcBef>
                <a:spcPct val="0"/>
              </a:spcBef>
              <a:spcAft>
                <a:spcPct val="0"/>
              </a:spcAft>
              <a:defRPr/>
            </a:pPr>
            <a:fld id="{9B794F4A-1D59-4344-A880-612206478973}"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 name="Rectangle 2"/>
          <p:cNvSpPr>
            <a:spLocks noGrp="1" noChangeArrowheads="1"/>
          </p:cNvSpPr>
          <p:nvPr>
            <p:ph type="title"/>
          </p:nvPr>
        </p:nvSpPr>
        <p:spPr bwMode="auto">
          <a:xfrm>
            <a:off x="1492250" y="44450"/>
            <a:ext cx="6432550" cy="1022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Slide Title</a:t>
            </a:r>
          </a:p>
        </p:txBody>
      </p:sp>
    </p:spTree>
    <p:extLst>
      <p:ext uri="{BB962C8B-B14F-4D97-AF65-F5344CB8AC3E}">
        <p14:creationId xmlns:p14="http://schemas.microsoft.com/office/powerpoint/2010/main" val="127364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glish.visitkorea.or.kr/enu/TRV/TV_ENG_3_1.j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0500" y="2514600"/>
            <a:ext cx="8763000" cy="1828800"/>
          </a:xfrm>
          <a:prstGeom prst="rect">
            <a:avLst/>
          </a:prstGeom>
        </p:spPr>
        <p:txBody>
          <a:bodyPr/>
          <a:lstStyle/>
          <a:p>
            <a:pPr algn="ctr"/>
            <a:r>
              <a:rPr lang="en-US" sz="5400" i="0" dirty="0"/>
              <a:t>REPUBLIC OF KOREA (ROK) INTRO BRIEF</a:t>
            </a:r>
            <a:br>
              <a:rPr lang="en-US" sz="6000" i="0" dirty="0"/>
            </a:br>
            <a:endParaRPr lang="en-US" sz="6000" i="0" dirty="0"/>
          </a:p>
        </p:txBody>
      </p:sp>
      <p:sp>
        <p:nvSpPr>
          <p:cNvPr id="4" name="Rectangle 3">
            <a:extLst>
              <a:ext uri="{FF2B5EF4-FFF2-40B4-BE49-F238E27FC236}">
                <a16:creationId xmlns:a16="http://schemas.microsoft.com/office/drawing/2014/main" id="{BD51751C-C322-9B55-5B55-8FECF1260938}"/>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7" name="TextBox 6">
            <a:extLst>
              <a:ext uri="{FF2B5EF4-FFF2-40B4-BE49-F238E27FC236}">
                <a16:creationId xmlns:a16="http://schemas.microsoft.com/office/drawing/2014/main" id="{FF0EFE61-7702-2638-CDA4-78CE733E9ED3}"/>
              </a:ext>
            </a:extLst>
          </p:cNvPr>
          <p:cNvSpPr txBox="1"/>
          <p:nvPr/>
        </p:nvSpPr>
        <p:spPr>
          <a:xfrm>
            <a:off x="2319087" y="5867400"/>
            <a:ext cx="4582510" cy="646331"/>
          </a:xfrm>
          <a:prstGeom prst="rect">
            <a:avLst/>
          </a:prstGeom>
          <a:noFill/>
        </p:spPr>
        <p:txBody>
          <a:bodyPr wrap="square">
            <a:spAutoFit/>
          </a:bodyPr>
          <a:lstStyle/>
          <a:p>
            <a:pPr algn="ctr"/>
            <a:r>
              <a:rPr lang="en-US" sz="1800" i="0" dirty="0"/>
              <a:t>Overall Classification of Presentation:  </a:t>
            </a:r>
            <a:r>
              <a:rPr lang="en-US" sz="1800" b="1" i="0" dirty="0">
                <a:solidFill>
                  <a:srgbClr val="00B050"/>
                </a:solidFill>
                <a:latin typeface="Tahoma" pitchFamily="34" charset="0"/>
                <a:ea typeface="Tahoma" pitchFamily="34" charset="0"/>
                <a:cs typeface="Tahoma" pitchFamily="34" charset="0"/>
              </a:rPr>
              <a:t>UNCLASSIFIED</a:t>
            </a:r>
            <a:endParaRPr lang="en-US" dirty="0"/>
          </a:p>
        </p:txBody>
      </p:sp>
    </p:spTree>
    <p:extLst>
      <p:ext uri="{BB962C8B-B14F-4D97-AF65-F5344CB8AC3E}">
        <p14:creationId xmlns:p14="http://schemas.microsoft.com/office/powerpoint/2010/main" val="91503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BED-F3B5-6C4F-8F81-D0E9779BB461}"/>
              </a:ext>
            </a:extLst>
          </p:cNvPr>
          <p:cNvSpPr>
            <a:spLocks noGrp="1"/>
          </p:cNvSpPr>
          <p:nvPr>
            <p:ph type="title"/>
          </p:nvPr>
        </p:nvSpPr>
        <p:spPr>
          <a:xfrm>
            <a:off x="1524000" y="228600"/>
            <a:ext cx="7620000" cy="729762"/>
          </a:xfrm>
        </p:spPr>
        <p:txBody>
          <a:bodyPr/>
          <a:lstStyle/>
          <a:p>
            <a:r>
              <a:rPr lang="en-US" sz="4000" i="0" dirty="0">
                <a:solidFill>
                  <a:schemeClr val="bg1"/>
                </a:solidFill>
              </a:rPr>
              <a:t>UNIQUE LAWS/CONSIDERATIONS</a:t>
            </a:r>
          </a:p>
        </p:txBody>
      </p:sp>
      <p:pic>
        <p:nvPicPr>
          <p:cNvPr id="4" name="Picture 3">
            <a:extLst>
              <a:ext uri="{FF2B5EF4-FFF2-40B4-BE49-F238E27FC236}">
                <a16:creationId xmlns:a16="http://schemas.microsoft.com/office/drawing/2014/main" id="{33E30AD7-2849-8DCF-B5A5-0D8067F54BC7}"/>
              </a:ext>
            </a:extLst>
          </p:cNvPr>
          <p:cNvPicPr>
            <a:picLocks noChangeAspect="1"/>
          </p:cNvPicPr>
          <p:nvPr/>
        </p:nvPicPr>
        <p:blipFill>
          <a:blip r:embed="rId2"/>
          <a:stretch>
            <a:fillRect/>
          </a:stretch>
        </p:blipFill>
        <p:spPr>
          <a:xfrm>
            <a:off x="0" y="5597981"/>
            <a:ext cx="1229130" cy="1225383"/>
          </a:xfrm>
          <a:prstGeom prst="rect">
            <a:avLst/>
          </a:prstGeom>
        </p:spPr>
      </p:pic>
      <p:pic>
        <p:nvPicPr>
          <p:cNvPr id="6" name="Picture 5">
            <a:extLst>
              <a:ext uri="{FF2B5EF4-FFF2-40B4-BE49-F238E27FC236}">
                <a16:creationId xmlns:a16="http://schemas.microsoft.com/office/drawing/2014/main" id="{7C42A147-A357-D66B-3AEF-1B59623B8ADC}"/>
              </a:ext>
            </a:extLst>
          </p:cNvPr>
          <p:cNvPicPr>
            <a:picLocks noChangeAspect="1"/>
          </p:cNvPicPr>
          <p:nvPr/>
        </p:nvPicPr>
        <p:blipFill>
          <a:blip r:embed="rId3"/>
          <a:stretch>
            <a:fillRect/>
          </a:stretch>
        </p:blipFill>
        <p:spPr>
          <a:xfrm>
            <a:off x="7914870" y="5621943"/>
            <a:ext cx="1229130" cy="1229130"/>
          </a:xfrm>
          <a:prstGeom prst="rect">
            <a:avLst/>
          </a:prstGeom>
        </p:spPr>
      </p:pic>
      <p:sp>
        <p:nvSpPr>
          <p:cNvPr id="3" name="Content Placeholder 2">
            <a:extLst>
              <a:ext uri="{FF2B5EF4-FFF2-40B4-BE49-F238E27FC236}">
                <a16:creationId xmlns:a16="http://schemas.microsoft.com/office/drawing/2014/main" id="{694832E0-F3CD-E658-A889-1F46F5C06D1C}"/>
              </a:ext>
            </a:extLst>
          </p:cNvPr>
          <p:cNvSpPr>
            <a:spLocks noGrp="1"/>
          </p:cNvSpPr>
          <p:nvPr>
            <p:ph idx="1"/>
          </p:nvPr>
        </p:nvSpPr>
        <p:spPr>
          <a:xfrm>
            <a:off x="228600" y="1295400"/>
            <a:ext cx="8610600" cy="5334000"/>
          </a:xfrm>
        </p:spPr>
        <p:txBody>
          <a:bodyPr>
            <a:normAutofit fontScale="77500" lnSpcReduction="20000"/>
          </a:bodyPr>
          <a:lstStyle/>
          <a:p>
            <a:pPr marL="0" indent="0" algn="ctr">
              <a:buNone/>
            </a:pPr>
            <a:r>
              <a:rPr lang="en-US" dirty="0"/>
              <a:t>KNIVES, WEAPONS, OR PEPPER SPRAY</a:t>
            </a:r>
          </a:p>
          <a:p>
            <a:pPr marL="0" indent="0" algn="ctr">
              <a:buNone/>
            </a:pPr>
            <a:endParaRPr lang="en-US" dirty="0"/>
          </a:p>
          <a:p>
            <a:r>
              <a:rPr lang="en-US" altLang="en-US" dirty="0"/>
              <a:t>Korean law is extremely restrictive when it comes to PERSONAL CARRY of weapons.</a:t>
            </a:r>
          </a:p>
          <a:p>
            <a:pPr marL="800100" lvl="1" indent="-342900" algn="l">
              <a:buFont typeface="Arial" panose="020B0604020202020204" pitchFamily="34" charset="0"/>
              <a:buChar char="•"/>
            </a:pPr>
            <a:r>
              <a:rPr lang="en-US" altLang="en-US" b="1" u="sng" dirty="0"/>
              <a:t>POCKET KNIVES ARE NOT AUTHORIZED</a:t>
            </a:r>
            <a:r>
              <a:rPr lang="en-US" altLang="en-US" b="1" dirty="0"/>
              <a:t> </a:t>
            </a:r>
            <a:r>
              <a:rPr lang="en-US" altLang="en-US" dirty="0"/>
              <a:t>regardless of blade length (because “swords” are prohibited)</a:t>
            </a:r>
            <a:endParaRPr lang="en-US" altLang="en-US" b="1" u="sng" dirty="0"/>
          </a:p>
          <a:p>
            <a:pPr marL="1257300" lvl="2" indent="-342900" algn="l">
              <a:buFont typeface="Arial" panose="020B0604020202020204" pitchFamily="34" charset="0"/>
              <a:buChar char="•"/>
            </a:pPr>
            <a:r>
              <a:rPr lang="en-US" altLang="en-US" dirty="0"/>
              <a:t>The ROK defines “swords” broadly and has a catch-all provision that includes any blade “that has evident danger of being used as a lethal weapon even though the blade is shorter than 15 centimeters.”</a:t>
            </a:r>
          </a:p>
          <a:p>
            <a:pPr marL="1257300" lvl="2" indent="-342900" algn="l">
              <a:buFont typeface="Arial" panose="020B0604020202020204" pitchFamily="34" charset="0"/>
              <a:buChar char="•"/>
            </a:pPr>
            <a:r>
              <a:rPr lang="en-US" altLang="en-US" dirty="0"/>
              <a:t>Carry on U.S. military bases or while in the performance of official duties </a:t>
            </a:r>
            <a:r>
              <a:rPr lang="en-US" altLang="en-US" b="1" u="sng" dirty="0"/>
              <a:t>IS AUTHORIZED</a:t>
            </a:r>
          </a:p>
          <a:p>
            <a:pPr marL="800100" lvl="1" indent="-342900" algn="l">
              <a:buFont typeface="Arial" panose="020B0604020202020204" pitchFamily="34" charset="0"/>
              <a:buChar char="•"/>
            </a:pPr>
            <a:r>
              <a:rPr lang="en-US" altLang="en-US" b="1" u="sng" dirty="0"/>
              <a:t>PEPPER SPRAY IS NOT AUTHORIZED</a:t>
            </a:r>
            <a:r>
              <a:rPr lang="en-US" altLang="en-US" dirty="0"/>
              <a:t> because the law also prohibits “gas sprayers.”</a:t>
            </a:r>
          </a:p>
          <a:p>
            <a:pPr marL="800100" lvl="1" indent="-342900" algn="l">
              <a:buFont typeface="Arial" panose="020B0604020202020204" pitchFamily="34" charset="0"/>
              <a:buChar char="•"/>
            </a:pPr>
            <a:r>
              <a:rPr lang="en-US" altLang="en-US" b="1" u="sng" dirty="0"/>
              <a:t>CONCEALED WEAPONS ARE PROHIBITED</a:t>
            </a:r>
            <a:r>
              <a:rPr lang="en-US" altLang="en-US" dirty="0"/>
              <a:t>: such as knives, steel rods, hacksaw blades</a:t>
            </a:r>
          </a:p>
          <a:p>
            <a:pPr marL="1257300" lvl="2" indent="-342900" algn="l">
              <a:buFont typeface="Arial" panose="020B0604020202020204" pitchFamily="34" charset="0"/>
              <a:buChar char="•"/>
            </a:pPr>
            <a:r>
              <a:rPr lang="en-US" altLang="en-US" dirty="0"/>
              <a:t>Not just “weapons” but also tools/implements that could be “used to break into a house or other structure”</a:t>
            </a:r>
          </a:p>
          <a:p>
            <a:pPr lvl="1"/>
            <a:endParaRPr lang="en-US" dirty="0"/>
          </a:p>
          <a:p>
            <a:pPr marL="0" indent="0" algn="ctr">
              <a:buNone/>
            </a:pPr>
            <a:endParaRPr lang="en-US" dirty="0"/>
          </a:p>
          <a:p>
            <a:endParaRPr lang="en-US" altLang="en-US" dirty="0"/>
          </a:p>
          <a:p>
            <a:endParaRPr lang="en-US" altLang="en-US" dirty="0"/>
          </a:p>
          <a:p>
            <a:endParaRPr lang="en-US" dirty="0"/>
          </a:p>
        </p:txBody>
      </p:sp>
      <p:pic>
        <p:nvPicPr>
          <p:cNvPr id="7" name="Picture 6">
            <a:extLst>
              <a:ext uri="{FF2B5EF4-FFF2-40B4-BE49-F238E27FC236}">
                <a16:creationId xmlns:a16="http://schemas.microsoft.com/office/drawing/2014/main" id="{B112C3EC-2A94-C5D6-D89E-23881AE1C357}"/>
              </a:ext>
            </a:extLst>
          </p:cNvPr>
          <p:cNvPicPr>
            <a:picLocks noChangeAspect="1"/>
          </p:cNvPicPr>
          <p:nvPr/>
        </p:nvPicPr>
        <p:blipFill>
          <a:blip r:embed="rId4"/>
          <a:stretch>
            <a:fillRect/>
          </a:stretch>
        </p:blipFill>
        <p:spPr>
          <a:xfrm>
            <a:off x="341189" y="5963132"/>
            <a:ext cx="546751" cy="546751"/>
          </a:xfrm>
          <a:prstGeom prst="rect">
            <a:avLst/>
          </a:prstGeom>
        </p:spPr>
      </p:pic>
      <p:pic>
        <p:nvPicPr>
          <p:cNvPr id="8" name="Picture 7">
            <a:extLst>
              <a:ext uri="{FF2B5EF4-FFF2-40B4-BE49-F238E27FC236}">
                <a16:creationId xmlns:a16="http://schemas.microsoft.com/office/drawing/2014/main" id="{FEE0A003-EB24-7BE7-94DA-E3D116DA7E20}"/>
              </a:ext>
            </a:extLst>
          </p:cNvPr>
          <p:cNvPicPr>
            <a:picLocks noChangeAspect="1"/>
          </p:cNvPicPr>
          <p:nvPr/>
        </p:nvPicPr>
        <p:blipFill>
          <a:blip r:embed="rId5"/>
          <a:stretch>
            <a:fillRect/>
          </a:stretch>
        </p:blipFill>
        <p:spPr>
          <a:xfrm>
            <a:off x="8325240" y="6122488"/>
            <a:ext cx="408389" cy="408389"/>
          </a:xfrm>
          <a:prstGeom prst="rect">
            <a:avLst/>
          </a:prstGeom>
        </p:spPr>
      </p:pic>
    </p:spTree>
    <p:extLst>
      <p:ext uri="{BB962C8B-B14F-4D97-AF65-F5344CB8AC3E}">
        <p14:creationId xmlns:p14="http://schemas.microsoft.com/office/powerpoint/2010/main" val="299486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BED-F3B5-6C4F-8F81-D0E9779BB461}"/>
              </a:ext>
            </a:extLst>
          </p:cNvPr>
          <p:cNvSpPr>
            <a:spLocks noGrp="1"/>
          </p:cNvSpPr>
          <p:nvPr>
            <p:ph type="title"/>
          </p:nvPr>
        </p:nvSpPr>
        <p:spPr>
          <a:xfrm>
            <a:off x="1524000" y="228600"/>
            <a:ext cx="7620000" cy="729762"/>
          </a:xfrm>
        </p:spPr>
        <p:txBody>
          <a:bodyPr/>
          <a:lstStyle/>
          <a:p>
            <a:r>
              <a:rPr lang="en-US" sz="4000" i="0" dirty="0">
                <a:solidFill>
                  <a:schemeClr val="bg1"/>
                </a:solidFill>
              </a:rPr>
              <a:t>UNIQUE LAWS/CONSIDERATIONS</a:t>
            </a:r>
          </a:p>
        </p:txBody>
      </p:sp>
      <p:sp>
        <p:nvSpPr>
          <p:cNvPr id="3" name="Content Placeholder 2">
            <a:extLst>
              <a:ext uri="{FF2B5EF4-FFF2-40B4-BE49-F238E27FC236}">
                <a16:creationId xmlns:a16="http://schemas.microsoft.com/office/drawing/2014/main" id="{694832E0-F3CD-E658-A889-1F46F5C06D1C}"/>
              </a:ext>
            </a:extLst>
          </p:cNvPr>
          <p:cNvSpPr>
            <a:spLocks noGrp="1"/>
          </p:cNvSpPr>
          <p:nvPr>
            <p:ph idx="1"/>
          </p:nvPr>
        </p:nvSpPr>
        <p:spPr>
          <a:xfrm>
            <a:off x="13855" y="1214437"/>
            <a:ext cx="8977745" cy="3967163"/>
          </a:xfrm>
        </p:spPr>
        <p:txBody>
          <a:bodyPr>
            <a:normAutofit fontScale="62500" lnSpcReduction="20000"/>
          </a:bodyPr>
          <a:lstStyle/>
          <a:p>
            <a:pPr marL="0" indent="0" algn="ctr">
              <a:buNone/>
            </a:pPr>
            <a:r>
              <a:rPr lang="en-US" dirty="0"/>
              <a:t>WHAT TO DO IF DETAINED/ARRESTED: </a:t>
            </a:r>
          </a:p>
          <a:p>
            <a:pPr marL="0" indent="0">
              <a:buNone/>
            </a:pPr>
            <a:endParaRPr lang="en-US" dirty="0"/>
          </a:p>
          <a:p>
            <a:r>
              <a:rPr lang="en-US" dirty="0"/>
              <a:t>Identify yourself:</a:t>
            </a:r>
          </a:p>
          <a:p>
            <a:pPr lvl="1"/>
            <a:r>
              <a:rPr lang="en-US" altLang="en-US" dirty="0"/>
              <a:t>Do not try to hide your military affiliation when talking to ROK police. The ROK cannot honor your SOFA rights if they don’t know you’re military.</a:t>
            </a:r>
          </a:p>
          <a:p>
            <a:pPr lvl="1"/>
            <a:r>
              <a:rPr lang="en-US" altLang="en-US" dirty="0"/>
              <a:t>The ROK and U.S. authorities work closely together. You will not be released by ROK until they figure out who you are.</a:t>
            </a:r>
          </a:p>
          <a:p>
            <a:pPr lvl="2"/>
            <a:r>
              <a:rPr lang="en-US" altLang="en-US" dirty="0"/>
              <a:t>Don’t try to only provide your passport instead of CAC to ROK police. You’re only ensuring that you sit in a ROK holding cell for a few extra hours.</a:t>
            </a:r>
          </a:p>
          <a:p>
            <a:r>
              <a:rPr lang="en-US" dirty="0"/>
              <a:t>Don’t lie to PMO:</a:t>
            </a:r>
          </a:p>
          <a:p>
            <a:pPr lvl="1"/>
            <a:r>
              <a:rPr lang="en-US" altLang="en-US" dirty="0"/>
              <a:t>if they stop you while out in town; you could face possible false official statement charges and other offenses if you refuse to ID yourself to a properly identified military official.</a:t>
            </a:r>
          </a:p>
          <a:p>
            <a:pPr lvl="2"/>
            <a:r>
              <a:rPr lang="en-US" altLang="en-US" dirty="0"/>
              <a:t>Use common sense and OPSEC, but if they’re in uniform and/or identify themselves you should assume you’re making a statement with a duty to be truthful</a:t>
            </a:r>
          </a:p>
          <a:p>
            <a:pPr lvl="1"/>
            <a:endParaRPr lang="en-US" dirty="0"/>
          </a:p>
        </p:txBody>
      </p:sp>
      <p:pic>
        <p:nvPicPr>
          <p:cNvPr id="4" name="Picture 3">
            <a:extLst>
              <a:ext uri="{FF2B5EF4-FFF2-40B4-BE49-F238E27FC236}">
                <a16:creationId xmlns:a16="http://schemas.microsoft.com/office/drawing/2014/main" id="{834CA326-B7F4-B7A8-F177-9C21450A5910}"/>
              </a:ext>
            </a:extLst>
          </p:cNvPr>
          <p:cNvPicPr>
            <a:picLocks noChangeAspect="1"/>
          </p:cNvPicPr>
          <p:nvPr/>
        </p:nvPicPr>
        <p:blipFill>
          <a:blip r:embed="rId2"/>
          <a:stretch>
            <a:fillRect/>
          </a:stretch>
        </p:blipFill>
        <p:spPr>
          <a:xfrm>
            <a:off x="13855" y="5019675"/>
            <a:ext cx="3267075" cy="1838325"/>
          </a:xfrm>
          <a:prstGeom prst="rect">
            <a:avLst/>
          </a:prstGeom>
        </p:spPr>
      </p:pic>
      <p:pic>
        <p:nvPicPr>
          <p:cNvPr id="5" name="Picture 4">
            <a:extLst>
              <a:ext uri="{FF2B5EF4-FFF2-40B4-BE49-F238E27FC236}">
                <a16:creationId xmlns:a16="http://schemas.microsoft.com/office/drawing/2014/main" id="{DCFE153B-85BD-97FE-14E6-4C040988816E}"/>
              </a:ext>
            </a:extLst>
          </p:cNvPr>
          <p:cNvPicPr>
            <a:picLocks noChangeAspect="1"/>
          </p:cNvPicPr>
          <p:nvPr/>
        </p:nvPicPr>
        <p:blipFill>
          <a:blip r:embed="rId3"/>
          <a:srcRect r="47363"/>
          <a:stretch/>
        </p:blipFill>
        <p:spPr>
          <a:xfrm>
            <a:off x="7391401" y="4991966"/>
            <a:ext cx="1711036" cy="1838325"/>
          </a:xfrm>
          <a:prstGeom prst="rect">
            <a:avLst/>
          </a:prstGeom>
        </p:spPr>
      </p:pic>
    </p:spTree>
    <p:extLst>
      <p:ext uri="{BB962C8B-B14F-4D97-AF65-F5344CB8AC3E}">
        <p14:creationId xmlns:p14="http://schemas.microsoft.com/office/powerpoint/2010/main" val="366702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BED-F3B5-6C4F-8F81-D0E9779BB461}"/>
              </a:ext>
            </a:extLst>
          </p:cNvPr>
          <p:cNvSpPr>
            <a:spLocks noGrp="1"/>
          </p:cNvSpPr>
          <p:nvPr>
            <p:ph type="title"/>
          </p:nvPr>
        </p:nvSpPr>
        <p:spPr>
          <a:xfrm>
            <a:off x="1524000" y="228600"/>
            <a:ext cx="7620000" cy="729762"/>
          </a:xfrm>
        </p:spPr>
        <p:txBody>
          <a:bodyPr/>
          <a:lstStyle/>
          <a:p>
            <a:r>
              <a:rPr lang="en-US" sz="4000" i="0" dirty="0">
                <a:solidFill>
                  <a:schemeClr val="bg1"/>
                </a:solidFill>
              </a:rPr>
              <a:t>UNIQUE LAWS/CONSIDERATIONS</a:t>
            </a:r>
          </a:p>
        </p:txBody>
      </p:sp>
      <p:sp>
        <p:nvSpPr>
          <p:cNvPr id="3" name="Content Placeholder 2">
            <a:extLst>
              <a:ext uri="{FF2B5EF4-FFF2-40B4-BE49-F238E27FC236}">
                <a16:creationId xmlns:a16="http://schemas.microsoft.com/office/drawing/2014/main" id="{694832E0-F3CD-E658-A889-1F46F5C06D1C}"/>
              </a:ext>
            </a:extLst>
          </p:cNvPr>
          <p:cNvSpPr>
            <a:spLocks noGrp="1"/>
          </p:cNvSpPr>
          <p:nvPr>
            <p:ph idx="1"/>
          </p:nvPr>
        </p:nvSpPr>
        <p:spPr/>
        <p:txBody>
          <a:bodyPr>
            <a:normAutofit fontScale="62500" lnSpcReduction="20000"/>
          </a:bodyPr>
          <a:lstStyle/>
          <a:p>
            <a:pPr marL="0" indent="0" algn="ctr">
              <a:buNone/>
            </a:pPr>
            <a:r>
              <a:rPr lang="en-US" dirty="0"/>
              <a:t>WHAT HAPPENS AFTER ARREST: </a:t>
            </a:r>
          </a:p>
          <a:p>
            <a:r>
              <a:rPr lang="en-US" altLang="en-US" dirty="0"/>
              <a:t>You will be put on </a:t>
            </a:r>
            <a:r>
              <a:rPr lang="en-US" altLang="en-US" b="1" u="sng" dirty="0"/>
              <a:t>International Legal Hold </a:t>
            </a:r>
            <a:r>
              <a:rPr lang="en-US" altLang="en-US" dirty="0"/>
              <a:t>while Korean authorities investigate.</a:t>
            </a:r>
          </a:p>
          <a:p>
            <a:pPr lvl="1"/>
            <a:r>
              <a:rPr lang="en-US" altLang="en-US" dirty="0"/>
              <a:t>You will not be allowed to leave Korea and will be involuntarily extended indefinitely.</a:t>
            </a:r>
          </a:p>
          <a:p>
            <a:pPr lvl="1"/>
            <a:endParaRPr lang="en-US" dirty="0"/>
          </a:p>
          <a:p>
            <a:r>
              <a:rPr lang="en-US" altLang="en-US" dirty="0"/>
              <a:t>You will likely be pulled out of your unit, they will have to continue to train without you, and you’ll be left behind when they depart Korea.</a:t>
            </a:r>
          </a:p>
          <a:p>
            <a:pPr marL="800100" lvl="1" indent="-342900" algn="l">
              <a:buFont typeface="Arial" panose="020B0604020202020204" pitchFamily="34" charset="0"/>
              <a:buChar char="•"/>
            </a:pPr>
            <a:r>
              <a:rPr lang="en-US" altLang="en-US" dirty="0"/>
              <a:t>You will likely be put in a “liberty risk” status which could limit you to Camp Humphreys, order you to not drink alcohol, and require regular check-ins with your escort or a duty officer. </a:t>
            </a:r>
          </a:p>
          <a:p>
            <a:pPr marL="800100" lvl="1" indent="-342900" algn="l">
              <a:buFont typeface="Arial" panose="020B0604020202020204" pitchFamily="34" charset="0"/>
              <a:buChar char="•"/>
            </a:pPr>
            <a:r>
              <a:rPr lang="en-US" altLang="en-US" dirty="0"/>
              <a:t>In some situations, your unit may be required to leave an escort behind to provide daily supervision. This is usually a SNCO, who despite doing nothing wrong will be similarly stuck in Korea on Camp Humphreys.</a:t>
            </a:r>
          </a:p>
          <a:p>
            <a:pPr marL="400050"/>
            <a:r>
              <a:rPr lang="en-US" altLang="en-US" dirty="0"/>
              <a:t>You are subject to Korean courts</a:t>
            </a:r>
          </a:p>
          <a:p>
            <a:pPr marL="400050"/>
            <a:r>
              <a:rPr lang="en-US" altLang="en-US" dirty="0"/>
              <a:t>You can be subject to substantial (usually thousands of dollars for the most basic offenses) fines and jail time if convicted.</a:t>
            </a:r>
          </a:p>
          <a:p>
            <a:pPr marL="400050"/>
            <a:endParaRPr lang="en-US" altLang="en-US" dirty="0"/>
          </a:p>
          <a:p>
            <a:pPr marL="400050"/>
            <a:endParaRPr lang="en-US" dirty="0"/>
          </a:p>
        </p:txBody>
      </p:sp>
    </p:spTree>
    <p:extLst>
      <p:ext uri="{BB962C8B-B14F-4D97-AF65-F5344CB8AC3E}">
        <p14:creationId xmlns:p14="http://schemas.microsoft.com/office/powerpoint/2010/main" val="243098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5029200" cy="1186962"/>
          </a:xfrm>
        </p:spPr>
        <p:txBody>
          <a:bodyPr>
            <a:noAutofit/>
          </a:bodyPr>
          <a:lstStyle/>
          <a:p>
            <a:r>
              <a:rPr lang="en-US" sz="4000" i="0" dirty="0">
                <a:solidFill>
                  <a:schemeClr val="bg1"/>
                </a:solidFill>
                <a:latin typeface="+mn-lt"/>
              </a:rPr>
              <a:t>OPERATING VEHICLES</a:t>
            </a:r>
          </a:p>
        </p:txBody>
      </p:sp>
      <p:sp>
        <p:nvSpPr>
          <p:cNvPr id="3" name="Content Placeholder 2"/>
          <p:cNvSpPr>
            <a:spLocks noGrp="1"/>
          </p:cNvSpPr>
          <p:nvPr>
            <p:ph idx="1"/>
          </p:nvPr>
        </p:nvSpPr>
        <p:spPr>
          <a:xfrm>
            <a:off x="0" y="1600200"/>
            <a:ext cx="9144000" cy="5257800"/>
          </a:xfrm>
        </p:spPr>
        <p:txBody>
          <a:bodyPr>
            <a:normAutofit/>
          </a:bodyPr>
          <a:lstStyle/>
          <a:p>
            <a:pPr marL="0" indent="0" algn="ctr">
              <a:buNone/>
            </a:pPr>
            <a:r>
              <a:rPr lang="en-US" sz="2400" dirty="0"/>
              <a:t>RENTAL CARS VS. COMMAND LEASED VEHICLES </a:t>
            </a:r>
          </a:p>
          <a:p>
            <a:pPr marL="0" indent="0" algn="ctr">
              <a:buNone/>
            </a:pPr>
            <a:endParaRPr lang="en-US" sz="2400" dirty="0"/>
          </a:p>
          <a:p>
            <a:r>
              <a:rPr lang="en-US" sz="2400" dirty="0"/>
              <a:t>Rental Cars (directly assigned to an individual – like via DTS): </a:t>
            </a:r>
          </a:p>
          <a:p>
            <a:pPr lvl="1"/>
            <a:r>
              <a:rPr lang="en-US" sz="2000" dirty="0"/>
              <a:t>Requires international driver’s permit</a:t>
            </a:r>
          </a:p>
          <a:p>
            <a:pPr lvl="1"/>
            <a:endParaRPr lang="en-US" sz="2000" dirty="0"/>
          </a:p>
          <a:p>
            <a:r>
              <a:rPr lang="en-US" sz="2400" dirty="0"/>
              <a:t>Rental Cars (procured by command)</a:t>
            </a:r>
          </a:p>
          <a:p>
            <a:pPr lvl="1"/>
            <a:r>
              <a:rPr lang="en-US" sz="2000" dirty="0"/>
              <a:t>Drivers must complete online JKO driver’s training (USFK-US002)</a:t>
            </a:r>
          </a:p>
          <a:p>
            <a:pPr lvl="1"/>
            <a:r>
              <a:rPr lang="en-US" sz="2000" dirty="0"/>
              <a:t>Must pass JKO driving exam </a:t>
            </a:r>
          </a:p>
          <a:p>
            <a:pPr lvl="1"/>
            <a:r>
              <a:rPr lang="en-US" sz="2000" dirty="0"/>
              <a:t>Complete AK-Form 385-1-E to obtain NTV license and return to MARFORK G-4</a:t>
            </a:r>
          </a:p>
          <a:p>
            <a:pPr lvl="2"/>
            <a:r>
              <a:rPr lang="en-US" sz="1600" dirty="0"/>
              <a:t>THIS LICENSE ONLY ALLOWS THE VEHICLE TO BE OPERATED FOR OFFICIAL PURPOSES. </a:t>
            </a:r>
            <a:endParaRPr lang="en-US" sz="2400" dirty="0"/>
          </a:p>
          <a:p>
            <a:pPr marL="0" indent="0" algn="ctr">
              <a:buNone/>
            </a:pPr>
            <a:endParaRPr lang="en-US" sz="2400"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6" name="Content Placeholder 2">
            <a:extLst>
              <a:ext uri="{FF2B5EF4-FFF2-40B4-BE49-F238E27FC236}">
                <a16:creationId xmlns:a16="http://schemas.microsoft.com/office/drawing/2014/main" id="{D5553CC6-339D-23C3-C5EB-AF16EA203F23}"/>
              </a:ext>
            </a:extLst>
          </p:cNvPr>
          <p:cNvSpPr txBox="1">
            <a:spLocks/>
          </p:cNvSpPr>
          <p:nvPr/>
        </p:nvSpPr>
        <p:spPr>
          <a:xfrm>
            <a:off x="505691" y="162790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a:endParaRPr lang="en-US" altLang="en-US" dirty="0"/>
          </a:p>
          <a:p>
            <a:pPr marL="400050"/>
            <a:endParaRPr lang="en-US" dirty="0"/>
          </a:p>
        </p:txBody>
      </p:sp>
    </p:spTree>
    <p:extLst>
      <p:ext uri="{BB962C8B-B14F-4D97-AF65-F5344CB8AC3E}">
        <p14:creationId xmlns:p14="http://schemas.microsoft.com/office/powerpoint/2010/main" val="320677560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5029200" cy="1186962"/>
          </a:xfrm>
        </p:spPr>
        <p:txBody>
          <a:bodyPr>
            <a:noAutofit/>
          </a:bodyPr>
          <a:lstStyle/>
          <a:p>
            <a:r>
              <a:rPr lang="en-US" sz="4000" i="0" dirty="0">
                <a:solidFill>
                  <a:schemeClr val="bg1"/>
                </a:solidFill>
                <a:latin typeface="+mn-lt"/>
              </a:rPr>
              <a:t>OPERATING VEHICLES</a:t>
            </a:r>
          </a:p>
        </p:txBody>
      </p:sp>
      <p:sp>
        <p:nvSpPr>
          <p:cNvPr id="3" name="Content Placeholder 2"/>
          <p:cNvSpPr>
            <a:spLocks noGrp="1"/>
          </p:cNvSpPr>
          <p:nvPr>
            <p:ph idx="1"/>
          </p:nvPr>
        </p:nvSpPr>
        <p:spPr>
          <a:xfrm>
            <a:off x="0" y="1600200"/>
            <a:ext cx="9144000" cy="5257800"/>
          </a:xfrm>
        </p:spPr>
        <p:txBody>
          <a:bodyPr>
            <a:normAutofit/>
          </a:bodyPr>
          <a:lstStyle/>
          <a:p>
            <a:pPr marL="0" indent="0" algn="ctr">
              <a:buNone/>
            </a:pPr>
            <a:r>
              <a:rPr lang="en-US" sz="2400" dirty="0"/>
              <a:t>VHEICLE ACCIDENTS </a:t>
            </a:r>
          </a:p>
          <a:p>
            <a:pPr marL="0" indent="0" algn="ctr">
              <a:buNone/>
            </a:pPr>
            <a:endParaRPr lang="en-US" sz="2400" dirty="0"/>
          </a:p>
          <a:p>
            <a:r>
              <a:rPr lang="en-US" sz="2400" dirty="0"/>
              <a:t>Driver responsibilities when involved in an accident: </a:t>
            </a:r>
          </a:p>
          <a:p>
            <a:pPr lvl="1"/>
            <a:r>
              <a:rPr lang="en-US" sz="2000" dirty="0"/>
              <a:t>Stop immediately </a:t>
            </a:r>
          </a:p>
          <a:p>
            <a:pPr lvl="2"/>
            <a:r>
              <a:rPr lang="en-US" sz="1600" dirty="0"/>
              <a:t>Moving any distance after an accident could constitute a hit-and-run</a:t>
            </a:r>
          </a:p>
          <a:p>
            <a:pPr lvl="1"/>
            <a:r>
              <a:rPr lang="en-US" sz="2000" dirty="0"/>
              <a:t>You may move the vehicle only after all of the following has occurred: </a:t>
            </a:r>
          </a:p>
          <a:p>
            <a:pPr lvl="2"/>
            <a:r>
              <a:rPr lang="en-US" sz="1600" dirty="0"/>
              <a:t>Being given consent from the other involved driver(s)</a:t>
            </a:r>
          </a:p>
          <a:p>
            <a:pPr lvl="2"/>
            <a:r>
              <a:rPr lang="en-US" sz="1600" dirty="0"/>
              <a:t>Exchanging necessary information with the other involved driver(s)</a:t>
            </a:r>
          </a:p>
          <a:p>
            <a:pPr lvl="2"/>
            <a:r>
              <a:rPr lang="en-US" sz="1600" dirty="0"/>
              <a:t>Per KNP or MP direction</a:t>
            </a:r>
          </a:p>
          <a:p>
            <a:pPr marL="457200" lvl="1" indent="0">
              <a:buNone/>
            </a:pPr>
            <a:endParaRPr lang="en-US" sz="2400" dirty="0"/>
          </a:p>
          <a:p>
            <a:pPr marL="457200" lvl="1" indent="0">
              <a:buNone/>
            </a:pPr>
            <a:r>
              <a:rPr lang="en-US" sz="1600" dirty="0"/>
              <a:t>Even if you are involved in a traffic accident that does not result in an injury, you are required to exchange personal and contact information with each other. Do not agree to settle with the Korean national driver. </a:t>
            </a:r>
            <a:r>
              <a:rPr lang="en-US" sz="1600"/>
              <a:t>If another party is slightly injured, render first aid and/or call an ambulance. </a:t>
            </a:r>
          </a:p>
          <a:p>
            <a:pPr marL="457200" lvl="1" indent="0">
              <a:buNone/>
            </a:pPr>
            <a:endParaRPr lang="en-US" sz="2400" dirty="0"/>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6" name="Content Placeholder 2">
            <a:extLst>
              <a:ext uri="{FF2B5EF4-FFF2-40B4-BE49-F238E27FC236}">
                <a16:creationId xmlns:a16="http://schemas.microsoft.com/office/drawing/2014/main" id="{D5553CC6-339D-23C3-C5EB-AF16EA203F23}"/>
              </a:ext>
            </a:extLst>
          </p:cNvPr>
          <p:cNvSpPr txBox="1">
            <a:spLocks/>
          </p:cNvSpPr>
          <p:nvPr/>
        </p:nvSpPr>
        <p:spPr>
          <a:xfrm>
            <a:off x="505691" y="162790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a:endParaRPr lang="en-US" altLang="en-US" dirty="0"/>
          </a:p>
          <a:p>
            <a:pPr marL="400050"/>
            <a:endParaRPr lang="en-US" dirty="0"/>
          </a:p>
        </p:txBody>
      </p:sp>
    </p:spTree>
    <p:extLst>
      <p:ext uri="{BB962C8B-B14F-4D97-AF65-F5344CB8AC3E}">
        <p14:creationId xmlns:p14="http://schemas.microsoft.com/office/powerpoint/2010/main" val="135661858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858000" cy="1186962"/>
          </a:xfrm>
        </p:spPr>
        <p:txBody>
          <a:bodyPr>
            <a:noAutofit/>
          </a:bodyPr>
          <a:lstStyle/>
          <a:p>
            <a:pPr algn="ctr"/>
            <a:r>
              <a:rPr lang="en-US" sz="4000" i="0" dirty="0">
                <a:solidFill>
                  <a:schemeClr val="bg1"/>
                </a:solidFill>
                <a:latin typeface="+mn-lt"/>
              </a:rPr>
              <a:t>LESSONS LEARNED FROM OTHERS MISTAKES</a:t>
            </a:r>
          </a:p>
        </p:txBody>
      </p:sp>
      <p:sp>
        <p:nvSpPr>
          <p:cNvPr id="3" name="Content Placeholder 2"/>
          <p:cNvSpPr>
            <a:spLocks noGrp="1"/>
          </p:cNvSpPr>
          <p:nvPr>
            <p:ph idx="1"/>
          </p:nvPr>
        </p:nvSpPr>
        <p:spPr>
          <a:xfrm>
            <a:off x="0" y="1600200"/>
            <a:ext cx="9144000" cy="5257800"/>
          </a:xfrm>
        </p:spPr>
        <p:txBody>
          <a:bodyPr>
            <a:normAutofit/>
          </a:bodyPr>
          <a:lstStyle/>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pPr marL="0" indent="0">
              <a:buNone/>
            </a:pPr>
            <a:endParaRPr lang="en-US" sz="2000" dirty="0"/>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5" name="Content Placeholder 2">
            <a:extLst>
              <a:ext uri="{FF2B5EF4-FFF2-40B4-BE49-F238E27FC236}">
                <a16:creationId xmlns:a16="http://schemas.microsoft.com/office/drawing/2014/main" id="{49B0987F-F085-6F14-954D-C555D0130D7A}"/>
              </a:ext>
            </a:extLst>
          </p:cNvPr>
          <p:cNvSpPr txBox="1">
            <a:spLocks/>
          </p:cNvSpPr>
          <p:nvPr/>
        </p:nvSpPr>
        <p:spPr>
          <a:xfrm>
            <a:off x="0" y="1316274"/>
            <a:ext cx="9144000" cy="5257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Case 1: Marine possesses a vehicle.  He parks it in one location, then takes a taxi to a bar.  After having a few drinks, he takes the taxi back to his car and then drives his vehicle back to his lodging.  After returning to his living quarters,  he gets into an argument with a friend and the police are called for a disturbance. During questioning it is discovered that the Marine had alcohol prior to picking up his vehicle.  He is charged with DUI.  Marine was placed on legal hold and stuck in Korea for 2 years fighting the case. </a:t>
            </a:r>
          </a:p>
          <a:p>
            <a:endParaRPr lang="en-US" sz="2000" dirty="0"/>
          </a:p>
          <a:p>
            <a:r>
              <a:rPr lang="en-US" sz="2400" dirty="0"/>
              <a:t>Case 2: Marine goes out in town with friends during liberty. While out he begins getting hassles by a Korean National. The Korean pushes him, and he pushes the Korean back, resulting in the Korean National falling to the ground. Marine is charged with assault, put on International Hold for months, and ultimately required to pay over $2,000 USD for injuries the Korean National sustained when he pushed him back. </a:t>
            </a:r>
          </a:p>
          <a:p>
            <a:pPr marL="0" indent="0" algn="ctr">
              <a:buFont typeface="Arial" pitchFamily="34" charset="0"/>
              <a:buNone/>
            </a:pP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26830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858000" cy="1186962"/>
          </a:xfrm>
        </p:spPr>
        <p:txBody>
          <a:bodyPr>
            <a:noAutofit/>
          </a:bodyPr>
          <a:lstStyle/>
          <a:p>
            <a:pPr algn="ctr"/>
            <a:r>
              <a:rPr lang="en-US" sz="4000" i="0" dirty="0">
                <a:solidFill>
                  <a:schemeClr val="bg1"/>
                </a:solidFill>
                <a:latin typeface="+mn-lt"/>
              </a:rPr>
              <a:t>LESSONS LEARNED FROM OTHERS MISTAKES</a:t>
            </a:r>
          </a:p>
        </p:txBody>
      </p:sp>
      <p:sp>
        <p:nvSpPr>
          <p:cNvPr id="3" name="Content Placeholder 2"/>
          <p:cNvSpPr>
            <a:spLocks noGrp="1"/>
          </p:cNvSpPr>
          <p:nvPr>
            <p:ph idx="1"/>
          </p:nvPr>
        </p:nvSpPr>
        <p:spPr>
          <a:xfrm>
            <a:off x="0" y="1600200"/>
            <a:ext cx="9144000" cy="5257800"/>
          </a:xfrm>
        </p:spPr>
        <p:txBody>
          <a:bodyPr>
            <a:normAutofit/>
          </a:bodyPr>
          <a:lstStyle/>
          <a:p>
            <a:r>
              <a:rPr lang="en-US" sz="1800" dirty="0">
                <a:ea typeface="Calibri" panose="020F0502020204030204" pitchFamily="34" charset="0"/>
                <a:cs typeface="Times New Roman" panose="02020603050405020304" pitchFamily="18" charset="0"/>
              </a:rPr>
              <a:t>Case 3:</a:t>
            </a:r>
            <a:r>
              <a:rPr lang="en-US" sz="2400" dirty="0">
                <a:ea typeface="Calibri" panose="020F0502020204030204" pitchFamily="34" charset="0"/>
                <a:cs typeface="Times New Roman" panose="02020603050405020304" pitchFamily="18" charset="0"/>
              </a:rPr>
              <a:t> </a:t>
            </a:r>
            <a:r>
              <a:rPr lang="en-US" altLang="en-US" sz="1800" dirty="0"/>
              <a:t>Two Marines take a taxi but decide to ditch and dash instead of paying the fare. The taxi driver suffers a minor injury to his finger while attempting to grab the fleeing Marines. This now qualifies as quasi-theft. Marines are placed on international legal hold, are facing almost certain conviction (it’s all on camera because there are cameras everywhere), and a mandatory sentence of years in Korean prison. The Marines are stuck in Korea for several months,  and ultimately pay thousands of dollars to the cab driver who mercifully tells ROK prosecutor he does not want the Marines charged. Processing for UCMJ violations follows once returned to their unit.</a:t>
            </a:r>
          </a:p>
          <a:p>
            <a:endParaRPr lang="en-US" sz="2400" dirty="0">
              <a:ea typeface="Calibri" panose="020F0502020204030204" pitchFamily="34" charset="0"/>
              <a:cs typeface="Times New Roman" panose="02020603050405020304" pitchFamily="18" charset="0"/>
            </a:endParaRPr>
          </a:p>
          <a:p>
            <a:r>
              <a:rPr lang="en-US" altLang="en-US" sz="1800" dirty="0"/>
              <a:t>Case 4: At the end of an exercise while on liberty in Seoul, a Cpl who had a few too many drinks sees an unattended phone sitting on a table at a bar. Gear adrift is a gift, right? Wrong. CCTV captures the Cpl taking the phone, he is quickly identified and put on international legal hold. The unit returns to Japan, leaving the Cpl behind with a very unhappy SSgt who is assigned to remain behind as well to serve as an escort. Cpl was due to EAS, which is cancelled and he spends about 4 months in Korea before ultimately pleading guilty, paying a fine, and being returned to his unit for further processing.</a:t>
            </a:r>
          </a:p>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endParaRPr lang="en-US" sz="2000" dirty="0"/>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Tree>
    <p:extLst>
      <p:ext uri="{BB962C8B-B14F-4D97-AF65-F5344CB8AC3E}">
        <p14:creationId xmlns:p14="http://schemas.microsoft.com/office/powerpoint/2010/main" val="410011809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858000" cy="1186962"/>
          </a:xfrm>
        </p:spPr>
        <p:txBody>
          <a:bodyPr>
            <a:noAutofit/>
          </a:bodyPr>
          <a:lstStyle/>
          <a:p>
            <a:pPr algn="ctr"/>
            <a:r>
              <a:rPr lang="en-US" sz="4000" i="0" dirty="0">
                <a:solidFill>
                  <a:schemeClr val="bg1"/>
                </a:solidFill>
                <a:latin typeface="+mn-lt"/>
              </a:rPr>
              <a:t>KOREAN CUSTOMS AND COURTESIES</a:t>
            </a:r>
          </a:p>
        </p:txBody>
      </p:sp>
      <p:sp>
        <p:nvSpPr>
          <p:cNvPr id="3" name="Content Placeholder 2"/>
          <p:cNvSpPr>
            <a:spLocks noGrp="1"/>
          </p:cNvSpPr>
          <p:nvPr>
            <p:ph idx="1"/>
          </p:nvPr>
        </p:nvSpPr>
        <p:spPr>
          <a:xfrm>
            <a:off x="0" y="1323201"/>
            <a:ext cx="9144000" cy="5257800"/>
          </a:xfrm>
        </p:spPr>
        <p:txBody>
          <a:bodyPr>
            <a:normAutofit/>
          </a:bodyPr>
          <a:lstStyle/>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pPr marL="0" indent="0">
              <a:buNone/>
            </a:pPr>
            <a:endParaRPr lang="en-US" sz="2000" dirty="0"/>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5" name="Content Placeholder 2">
            <a:extLst>
              <a:ext uri="{FF2B5EF4-FFF2-40B4-BE49-F238E27FC236}">
                <a16:creationId xmlns:a16="http://schemas.microsoft.com/office/drawing/2014/main" id="{DBF63A7E-CF57-14B3-8124-5FEAB7E40EA8}"/>
              </a:ext>
            </a:extLst>
          </p:cNvPr>
          <p:cNvSpPr txBox="1">
            <a:spLocks/>
          </p:cNvSpPr>
          <p:nvPr/>
        </p:nvSpPr>
        <p:spPr>
          <a:xfrm>
            <a:off x="-34636" y="1323201"/>
            <a:ext cx="9144000" cy="5257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US" altLang="en-US" sz="2400" dirty="0"/>
              <a:t>Korean culture is generally much more conservative than American</a:t>
            </a:r>
          </a:p>
          <a:p>
            <a:pPr marL="1257300" lvl="2" indent="-342900" algn="l">
              <a:buFont typeface="Arial" panose="020B0604020202020204" pitchFamily="34" charset="0"/>
              <a:buChar char="•"/>
            </a:pPr>
            <a:r>
              <a:rPr lang="en-US" altLang="en-US" sz="1800" dirty="0"/>
              <a:t>Revealing clothes for men and women are generally frowned upon (except in Seoul)</a:t>
            </a:r>
          </a:p>
          <a:p>
            <a:pPr marL="1714500" lvl="3" indent="-342900" algn="l">
              <a:buFont typeface="Arial" panose="020B0604020202020204" pitchFamily="34" charset="0"/>
              <a:buChar char="•"/>
            </a:pPr>
            <a:r>
              <a:rPr lang="en-US" altLang="en-US" sz="1600" dirty="0"/>
              <a:t>Ex: men’s shorts should be knee length</a:t>
            </a:r>
          </a:p>
          <a:p>
            <a:pPr marL="1257300" lvl="2" indent="-342900" algn="l">
              <a:buFont typeface="Arial" panose="020B0604020202020204" pitchFamily="34" charset="0"/>
              <a:buChar char="•"/>
            </a:pPr>
            <a:r>
              <a:rPr lang="en-US" altLang="en-US" sz="1800" dirty="0"/>
              <a:t>Avoid being loud, disruptive, or unnecessarily drawing attention to yourself</a:t>
            </a:r>
          </a:p>
          <a:p>
            <a:pPr marL="1714500" lvl="3" indent="-342900" algn="l">
              <a:buFont typeface="Arial" panose="020B0604020202020204" pitchFamily="34" charset="0"/>
              <a:buChar char="•"/>
            </a:pPr>
            <a:r>
              <a:rPr lang="en-US" altLang="en-US" b="1" dirty="0"/>
              <a:t>Ex: you’ll notice that subways are quiet, nobody is playing music w/o headphones, people talk quietly to their friends</a:t>
            </a:r>
          </a:p>
          <a:p>
            <a:pPr marL="800100" lvl="1" indent="-342900" algn="l">
              <a:buFont typeface="Arial" panose="020B0604020202020204" pitchFamily="34" charset="0"/>
              <a:buChar char="•"/>
            </a:pPr>
            <a:endParaRPr lang="en-US" altLang="en-US" sz="2400" dirty="0"/>
          </a:p>
          <a:p>
            <a:pPr marL="800100" lvl="1" indent="-342900" algn="l">
              <a:buFont typeface="Arial" panose="020B0604020202020204" pitchFamily="34" charset="0"/>
              <a:buChar char="•"/>
            </a:pPr>
            <a:r>
              <a:rPr lang="en-US" altLang="en-US" sz="2400" dirty="0"/>
              <a:t>When asking for something, add “</a:t>
            </a:r>
            <a:r>
              <a:rPr lang="en-US" altLang="en-US" sz="2400" dirty="0" err="1"/>
              <a:t>jooseyo</a:t>
            </a:r>
            <a:r>
              <a:rPr lang="en-US" altLang="en-US" sz="2400" dirty="0"/>
              <a:t>” at the end which translates to “may I please have”</a:t>
            </a:r>
          </a:p>
          <a:p>
            <a:pPr lvl="1" algn="l"/>
            <a:endParaRPr lang="en-US" altLang="en-US" sz="2400" dirty="0"/>
          </a:p>
          <a:p>
            <a:pPr marL="800100" lvl="1" indent="-342900" algn="l">
              <a:buFont typeface="Arial" panose="020B0604020202020204" pitchFamily="34" charset="0"/>
              <a:buChar char="•"/>
            </a:pPr>
            <a:r>
              <a:rPr lang="en-US" altLang="en-US" sz="2400" dirty="0" err="1"/>
              <a:t>Sillehapnida</a:t>
            </a:r>
            <a:r>
              <a:rPr lang="en-US" altLang="en-US" sz="2400" dirty="0"/>
              <a:t> – “excuse me, I need help”</a:t>
            </a:r>
          </a:p>
          <a:p>
            <a:pPr marL="1257300" lvl="2" indent="-342900" algn="l">
              <a:buFont typeface="Arial" panose="020B0604020202020204" pitchFamily="34" charset="0"/>
              <a:buChar char="•"/>
            </a:pPr>
            <a:r>
              <a:rPr lang="en-US" altLang="en-US" sz="1800" dirty="0"/>
              <a:t>If you say this and then try to explain what you need, people will try to help with minor things (bathroom, water, directions)</a:t>
            </a:r>
          </a:p>
          <a:p>
            <a:pPr marL="914400" lvl="2" indent="0" algn="l">
              <a:buNone/>
            </a:pPr>
            <a:endParaRPr lang="en-US" altLang="en-US" sz="1800" dirty="0"/>
          </a:p>
          <a:p>
            <a:pPr marL="800100" lvl="1" indent="-342900" algn="l">
              <a:buFont typeface="Arial" panose="020B0604020202020204" pitchFamily="34" charset="0"/>
              <a:buChar char="•"/>
            </a:pPr>
            <a:r>
              <a:rPr lang="en-US" altLang="en-US" sz="2400" dirty="0"/>
              <a:t>Towa </a:t>
            </a:r>
            <a:r>
              <a:rPr lang="en-US" altLang="en-US" sz="2400" dirty="0" err="1"/>
              <a:t>Jooseyo</a:t>
            </a:r>
            <a:r>
              <a:rPr lang="en-US" altLang="en-US" sz="2400" dirty="0"/>
              <a:t> – “please help me” if injured, in a car accident, etc. (for more emergency type stuff)</a:t>
            </a:r>
          </a:p>
          <a:p>
            <a:pPr marL="457200" lvl="1" indent="0" algn="l">
              <a:buNone/>
            </a:pPr>
            <a:endParaRPr lang="en-US" altLang="en-US" sz="2400" dirty="0"/>
          </a:p>
          <a:p>
            <a:pPr marL="800100" lvl="1" indent="-342900" algn="l">
              <a:buFont typeface="Arial" panose="020B0604020202020204" pitchFamily="34" charset="0"/>
              <a:buChar char="•"/>
            </a:pPr>
            <a:r>
              <a:rPr lang="en-US" altLang="en-US" sz="2400" dirty="0"/>
              <a:t>Get a copy of “DMZ to the Sea” for a detailed guide for U.S. personnel in Korea</a:t>
            </a:r>
          </a:p>
        </p:txBody>
      </p:sp>
    </p:spTree>
    <p:extLst>
      <p:ext uri="{BB962C8B-B14F-4D97-AF65-F5344CB8AC3E}">
        <p14:creationId xmlns:p14="http://schemas.microsoft.com/office/powerpoint/2010/main" val="168893929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1186962"/>
          </a:xfrm>
        </p:spPr>
        <p:txBody>
          <a:bodyPr>
            <a:noAutofit/>
          </a:bodyPr>
          <a:lstStyle/>
          <a:p>
            <a:pPr algn="ctr"/>
            <a:r>
              <a:rPr lang="en-US" sz="4000" i="0" dirty="0">
                <a:solidFill>
                  <a:schemeClr val="bg1"/>
                </a:solidFill>
                <a:latin typeface="+mn-lt"/>
              </a:rPr>
              <a:t>NAVIGATING IN KOREA</a:t>
            </a:r>
          </a:p>
        </p:txBody>
      </p:sp>
      <p:sp>
        <p:nvSpPr>
          <p:cNvPr id="3" name="Content Placeholder 2"/>
          <p:cNvSpPr>
            <a:spLocks noGrp="1"/>
          </p:cNvSpPr>
          <p:nvPr>
            <p:ph idx="1"/>
          </p:nvPr>
        </p:nvSpPr>
        <p:spPr>
          <a:xfrm>
            <a:off x="0" y="1143000"/>
            <a:ext cx="9296400" cy="5438001"/>
          </a:xfrm>
        </p:spPr>
        <p:txBody>
          <a:bodyPr>
            <a:normAutofit fontScale="77500" lnSpcReduction="20000"/>
          </a:bodyPr>
          <a:lstStyle/>
          <a:p>
            <a:endParaRPr lang="en-US" sz="3000" dirty="0">
              <a:ea typeface="Calibri" panose="020F0502020204030204" pitchFamily="34" charset="0"/>
              <a:cs typeface="Times New Roman" panose="02020603050405020304" pitchFamily="18" charset="0"/>
            </a:endParaRPr>
          </a:p>
          <a:p>
            <a:pPr marL="342900" indent="-342900" algn="l" eaLnBrk="1" hangingPunct="1">
              <a:buFont typeface="Arial" panose="020B0604020202020204" pitchFamily="34" charset="0"/>
              <a:buChar char="•"/>
            </a:pPr>
            <a:r>
              <a:rPr lang="en-US" altLang="en-US" sz="2600" dirty="0"/>
              <a:t>Navigation Apps:</a:t>
            </a:r>
          </a:p>
          <a:p>
            <a:pPr marL="800100" lvl="1" indent="-342900" algn="l">
              <a:buFont typeface="Arial" panose="020B0604020202020204" pitchFamily="34" charset="0"/>
              <a:buChar char="•"/>
            </a:pPr>
            <a:r>
              <a:rPr lang="en-US" altLang="en-US" sz="1900" dirty="0"/>
              <a:t>Naver (requires a Korean phone number to register with the app)</a:t>
            </a:r>
          </a:p>
          <a:p>
            <a:pPr marL="1257300" lvl="2" indent="-342900" algn="l">
              <a:buFont typeface="Arial" panose="020B0604020202020204" pitchFamily="34" charset="0"/>
              <a:buChar char="•"/>
            </a:pPr>
            <a:r>
              <a:rPr lang="en-US" altLang="en-US" sz="1700" dirty="0"/>
              <a:t>Excellent support for use of public transportation (subway routes and bus line info) and driving directions along with walking routes, hiking trails, etc.</a:t>
            </a:r>
          </a:p>
          <a:p>
            <a:pPr marL="1257300" lvl="2" indent="-342900" algn="l">
              <a:buFont typeface="Arial" panose="020B0604020202020204" pitchFamily="34" charset="0"/>
              <a:buChar char="•"/>
            </a:pPr>
            <a:r>
              <a:rPr lang="en-US" altLang="en-US" sz="1700" dirty="0"/>
              <a:t>Can be difficult to search in English; recommend searching on Google then translate/copy/paste </a:t>
            </a:r>
            <a:r>
              <a:rPr lang="en-US" altLang="en-US" sz="1700" dirty="0" err="1"/>
              <a:t>Hongul</a:t>
            </a:r>
            <a:r>
              <a:rPr lang="en-US" altLang="en-US" sz="1700" dirty="0"/>
              <a:t> into Naver</a:t>
            </a:r>
          </a:p>
          <a:p>
            <a:pPr marL="914400" lvl="2" indent="0" algn="l">
              <a:buNone/>
            </a:pPr>
            <a:endParaRPr lang="en-US" altLang="en-US" sz="1700" dirty="0"/>
          </a:p>
          <a:p>
            <a:pPr marL="800100" lvl="1" indent="-342900" algn="l">
              <a:buFont typeface="Arial" panose="020B0604020202020204" pitchFamily="34" charset="0"/>
              <a:buChar char="•"/>
            </a:pPr>
            <a:r>
              <a:rPr lang="en-US" altLang="en-US" sz="1900" dirty="0" err="1"/>
              <a:t>KakaoMaps</a:t>
            </a:r>
            <a:endParaRPr lang="en-US" altLang="en-US" sz="1900" dirty="0"/>
          </a:p>
          <a:p>
            <a:pPr marL="1257300" lvl="2" indent="-342900" algn="l">
              <a:buFont typeface="Arial" panose="020B0604020202020204" pitchFamily="34" charset="0"/>
              <a:buChar char="•"/>
            </a:pPr>
            <a:r>
              <a:rPr lang="en-US" altLang="en-US" sz="1700" dirty="0"/>
              <a:t>Supports driving directions and public transportation directions along with walking directions</a:t>
            </a:r>
          </a:p>
          <a:p>
            <a:pPr marL="1257300" lvl="2" indent="-342900" algn="l">
              <a:buFont typeface="Arial" panose="020B0604020202020204" pitchFamily="34" charset="0"/>
              <a:buChar char="•"/>
            </a:pPr>
            <a:endParaRPr lang="en-US" altLang="en-US" sz="1700" dirty="0"/>
          </a:p>
          <a:p>
            <a:pPr marL="800100" lvl="1" indent="-342900" algn="l">
              <a:buFont typeface="Arial" panose="020B0604020202020204" pitchFamily="34" charset="0"/>
              <a:buChar char="•"/>
            </a:pPr>
            <a:r>
              <a:rPr lang="en-US" altLang="en-US" sz="1900" dirty="0"/>
              <a:t>Waze (U.S. app that also works about 70% of the time in Korea, only provides driving directions)</a:t>
            </a:r>
          </a:p>
          <a:p>
            <a:pPr marL="1257300" lvl="2" indent="-342900" algn="l">
              <a:buFont typeface="Arial" panose="020B0604020202020204" pitchFamily="34" charset="0"/>
              <a:buChar char="•"/>
            </a:pPr>
            <a:r>
              <a:rPr lang="en-US" altLang="en-US" sz="1700" dirty="0"/>
              <a:t>Will often not have sufficient detail in urban areas, complex intersections, etc.</a:t>
            </a:r>
          </a:p>
          <a:p>
            <a:pPr marL="1257300" lvl="2" indent="-342900" algn="l">
              <a:buFont typeface="Arial" panose="020B0604020202020204" pitchFamily="34" charset="0"/>
              <a:buChar char="•"/>
            </a:pPr>
            <a:r>
              <a:rPr lang="en-US" altLang="en-US" sz="1700" dirty="0"/>
              <a:t>Best app for navigating around U.S. bases here in Korea. </a:t>
            </a:r>
          </a:p>
          <a:p>
            <a:pPr lvl="1" algn="l"/>
            <a:endParaRPr lang="en-US" altLang="en-US" sz="1900" dirty="0"/>
          </a:p>
          <a:p>
            <a:pPr marL="342900" indent="-342900" algn="l">
              <a:buFont typeface="Arial" panose="020B0604020202020204" pitchFamily="34" charset="0"/>
              <a:buChar char="•"/>
            </a:pPr>
            <a:r>
              <a:rPr lang="en-US" altLang="en-US" sz="2600" dirty="0"/>
              <a:t>How to use public transportation:</a:t>
            </a:r>
          </a:p>
          <a:p>
            <a:pPr marL="800100" lvl="1" indent="-342900" algn="l">
              <a:buFont typeface="Arial" panose="020B0604020202020204" pitchFamily="34" charset="0"/>
              <a:buChar char="•"/>
            </a:pPr>
            <a:r>
              <a:rPr lang="en-US" altLang="en-US" sz="1900" dirty="0"/>
              <a:t>T-Money Card – good for taxis and all public transportation throughout Korea</a:t>
            </a:r>
          </a:p>
          <a:p>
            <a:pPr marL="1257300" lvl="2" indent="-342900" algn="l">
              <a:buFont typeface="Arial" panose="020B0604020202020204" pitchFamily="34" charset="0"/>
              <a:buChar char="•"/>
            </a:pPr>
            <a:r>
              <a:rPr lang="en-US" altLang="en-US" sz="1700" dirty="0"/>
              <a:t>Buy a card at any convenience store for a few thousand won and then load it for use like a debit card</a:t>
            </a:r>
          </a:p>
          <a:p>
            <a:pPr marL="1257300" lvl="2" indent="-342900" algn="l">
              <a:buFont typeface="Arial" panose="020B0604020202020204" pitchFamily="34" charset="0"/>
              <a:buChar char="•"/>
            </a:pPr>
            <a:r>
              <a:rPr lang="en-US" altLang="en-US" sz="1700" dirty="0"/>
              <a:t>Must use cash (won) to load the card, cannot use credit card</a:t>
            </a:r>
          </a:p>
          <a:p>
            <a:pPr marL="1257300" lvl="2" indent="-342900" algn="l">
              <a:buFont typeface="Arial" panose="020B0604020202020204" pitchFamily="34" charset="0"/>
              <a:buChar char="•"/>
            </a:pPr>
            <a:r>
              <a:rPr lang="en-US" altLang="en-US" sz="1700" dirty="0"/>
              <a:t>Most subway and bus fares are less than 1000 won</a:t>
            </a:r>
          </a:p>
          <a:p>
            <a:pPr marL="1257300" lvl="2" indent="-342900" algn="l">
              <a:buFont typeface="Arial" panose="020B0604020202020204" pitchFamily="34" charset="0"/>
              <a:buChar char="•"/>
            </a:pPr>
            <a:endParaRPr lang="en-US" altLang="en-US" sz="1700" dirty="0"/>
          </a:p>
          <a:p>
            <a:pPr marL="342900" indent="-342900" algn="l">
              <a:buFont typeface="Arial" panose="020B0604020202020204" pitchFamily="34" charset="0"/>
              <a:buChar char="•"/>
            </a:pPr>
            <a:r>
              <a:rPr lang="en-US" altLang="en-US" sz="2600" dirty="0"/>
              <a:t>Carry Cash (won) along with a Credit Card</a:t>
            </a:r>
          </a:p>
          <a:p>
            <a:pPr marL="800100" lvl="1" indent="-342900" algn="l">
              <a:buFont typeface="Arial" panose="020B0604020202020204" pitchFamily="34" charset="0"/>
              <a:buChar char="•"/>
            </a:pPr>
            <a:r>
              <a:rPr lang="en-US" altLang="en-US" sz="1900" dirty="0"/>
              <a:t>Any time you leave base, you should make sure you have at least some won. While credit cards are accepted almost everywhere, there are occasions when won or a Korean credit card may be required</a:t>
            </a:r>
            <a:r>
              <a:rPr lang="en-US" altLang="en-US" sz="1600" i="1" dirty="0"/>
              <a:t>.</a:t>
            </a:r>
          </a:p>
          <a:p>
            <a:endParaRPr lang="en-US" sz="2400" dirty="0">
              <a:ea typeface="Calibri" panose="020F0502020204030204" pitchFamily="34" charset="0"/>
              <a:cs typeface="Times New Roman" panose="02020603050405020304" pitchFamily="18" charset="0"/>
            </a:endParaRPr>
          </a:p>
          <a:p>
            <a:pPr marL="0" indent="0">
              <a:buNone/>
            </a:pPr>
            <a:endParaRPr lang="en-US" sz="2000" dirty="0"/>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5" name="Content Placeholder 2">
            <a:extLst>
              <a:ext uri="{FF2B5EF4-FFF2-40B4-BE49-F238E27FC236}">
                <a16:creationId xmlns:a16="http://schemas.microsoft.com/office/drawing/2014/main" id="{99328D45-5598-1F2B-38CA-5DE9C0FC0EF2}"/>
              </a:ext>
            </a:extLst>
          </p:cNvPr>
          <p:cNvSpPr txBox="1">
            <a:spLocks/>
          </p:cNvSpPr>
          <p:nvPr/>
        </p:nvSpPr>
        <p:spPr>
          <a:xfrm>
            <a:off x="152400" y="1752600"/>
            <a:ext cx="9144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1334191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1186962"/>
          </a:xfrm>
        </p:spPr>
        <p:txBody>
          <a:bodyPr>
            <a:noAutofit/>
          </a:bodyPr>
          <a:lstStyle/>
          <a:p>
            <a:pPr algn="ctr"/>
            <a:r>
              <a:rPr lang="en-US" sz="4000" i="0" dirty="0">
                <a:solidFill>
                  <a:schemeClr val="bg1"/>
                </a:solidFill>
                <a:latin typeface="+mn-lt"/>
              </a:rPr>
              <a:t>TRAVEL TIPS</a:t>
            </a:r>
          </a:p>
        </p:txBody>
      </p:sp>
      <p:sp>
        <p:nvSpPr>
          <p:cNvPr id="3" name="Content Placeholder 2"/>
          <p:cNvSpPr>
            <a:spLocks noGrp="1"/>
          </p:cNvSpPr>
          <p:nvPr>
            <p:ph idx="1"/>
          </p:nvPr>
        </p:nvSpPr>
        <p:spPr>
          <a:xfrm>
            <a:off x="-187036" y="1170801"/>
            <a:ext cx="9144000" cy="5257800"/>
          </a:xfrm>
        </p:spPr>
        <p:txBody>
          <a:bodyPr>
            <a:normAutofit fontScale="85000" lnSpcReduction="20000"/>
          </a:bodyPr>
          <a:lstStyle/>
          <a:p>
            <a:endParaRPr lang="en-US" sz="2600" dirty="0">
              <a:ea typeface="Calibri" panose="020F0502020204030204" pitchFamily="34" charset="0"/>
              <a:cs typeface="Times New Roman" panose="02020603050405020304" pitchFamily="18" charset="0"/>
            </a:endParaRPr>
          </a:p>
          <a:p>
            <a:pPr marL="800100" lvl="1" indent="-342900" algn="l">
              <a:buFont typeface="Arial" panose="020B0604020202020204" pitchFamily="34" charset="0"/>
              <a:buChar char="•"/>
            </a:pPr>
            <a:r>
              <a:rPr lang="en-US" altLang="en-US" sz="2200" dirty="0"/>
              <a:t>Taxis</a:t>
            </a:r>
          </a:p>
          <a:p>
            <a:pPr marL="1257300" lvl="2" indent="-342900" algn="l">
              <a:buFont typeface="Arial" panose="020B0604020202020204" pitchFamily="34" charset="0"/>
              <a:buChar char="•"/>
            </a:pPr>
            <a:r>
              <a:rPr lang="en-US" altLang="en-US" sz="1900" dirty="0"/>
              <a:t>In Seoul or Pyeongtaek, all taxi drivers will understand “Osan,” “Yongsan,” and “Camp Humphreys”</a:t>
            </a:r>
          </a:p>
          <a:p>
            <a:pPr marL="1257300" lvl="2" indent="-342900" algn="l">
              <a:buFont typeface="Arial" panose="020B0604020202020204" pitchFamily="34" charset="0"/>
              <a:buChar char="•"/>
            </a:pPr>
            <a:r>
              <a:rPr lang="en-US" altLang="en-US" sz="1900" dirty="0"/>
              <a:t>Having a map pulled up on your phone to show the taxi is helpful, along with having a translation from English to Korean explaining where you want to go.</a:t>
            </a:r>
          </a:p>
          <a:p>
            <a:pPr marL="1714500" lvl="3" indent="-342900" algn="l">
              <a:buFont typeface="Arial" panose="020B0604020202020204" pitchFamily="34" charset="0"/>
              <a:buChar char="•"/>
            </a:pPr>
            <a:r>
              <a:rPr lang="en-US" altLang="en-US" sz="1700" dirty="0"/>
              <a:t>Papago tends to give a more accurate translation than Google Translate</a:t>
            </a:r>
          </a:p>
          <a:p>
            <a:pPr marL="1257300" lvl="2" indent="-342900" algn="l">
              <a:buFont typeface="Arial" panose="020B0604020202020204" pitchFamily="34" charset="0"/>
              <a:buChar char="•"/>
            </a:pPr>
            <a:r>
              <a:rPr lang="en-US" altLang="en-US" sz="1900" dirty="0"/>
              <a:t>Use “Kakao T” app to call a Taxi to your pin, link a credit card to the app and it’ll charge you through the app just like Uber/Lyft</a:t>
            </a:r>
          </a:p>
          <a:p>
            <a:pPr marL="1714500" lvl="3" indent="-342900">
              <a:buFont typeface="Arial" panose="020B0604020202020204" pitchFamily="34" charset="0"/>
              <a:buChar char="•"/>
            </a:pPr>
            <a:r>
              <a:rPr lang="en-US" altLang="en-US" sz="1500" dirty="0"/>
              <a:t>Uber also works here in Korea. </a:t>
            </a:r>
          </a:p>
          <a:p>
            <a:pPr marL="1257300" lvl="2" indent="-342900" algn="l">
              <a:buFont typeface="Arial" panose="020B0604020202020204" pitchFamily="34" charset="0"/>
              <a:buChar char="•"/>
            </a:pPr>
            <a:r>
              <a:rPr lang="en-US" altLang="en-US" sz="1900" dirty="0"/>
              <a:t>AAFES app to call taxis on Humphreys</a:t>
            </a:r>
          </a:p>
          <a:p>
            <a:pPr lvl="3" algn="l"/>
            <a:endParaRPr lang="en-US" altLang="en-US" sz="1700" dirty="0"/>
          </a:p>
          <a:p>
            <a:pPr marL="800100" lvl="1" indent="-342900" algn="l">
              <a:buFont typeface="Arial" panose="020B0604020202020204" pitchFamily="34" charset="0"/>
              <a:buChar char="•"/>
            </a:pPr>
            <a:r>
              <a:rPr lang="en-US" altLang="en-US" sz="2200" dirty="0"/>
              <a:t>Trains</a:t>
            </a:r>
          </a:p>
          <a:p>
            <a:pPr marL="1257300" lvl="2" indent="-342900" algn="l">
              <a:buFont typeface="Arial" panose="020B0604020202020204" pitchFamily="34" charset="0"/>
              <a:buChar char="•"/>
            </a:pPr>
            <a:r>
              <a:rPr lang="en-US" altLang="en-US" sz="1900" dirty="0"/>
              <a:t>The fastest and cheapest way to get across Korea is the train system (either standard or bullet train). </a:t>
            </a:r>
          </a:p>
          <a:p>
            <a:pPr marL="1257300" lvl="2" indent="-342900" algn="l">
              <a:buFont typeface="Arial" panose="020B0604020202020204" pitchFamily="34" charset="0"/>
              <a:buChar char="•"/>
            </a:pPr>
            <a:r>
              <a:rPr lang="en-US" altLang="en-US" sz="1900" dirty="0"/>
              <a:t>Pyeongtaek Station (20 min from Humphreys) is the closest station, is accessible by taking the 20 Bus from the Humphreys walk-in gate, or has parking if you want to drive to the station.</a:t>
            </a:r>
          </a:p>
          <a:p>
            <a:pPr marL="1257300" lvl="2" indent="-342900" algn="l">
              <a:buFont typeface="Arial" panose="020B0604020202020204" pitchFamily="34" charset="0"/>
              <a:buChar char="•"/>
            </a:pPr>
            <a:r>
              <a:rPr lang="en-US" altLang="en-US" sz="1900" dirty="0"/>
              <a:t>You can buy tickets in advance (advised on holiday weekends) or at the station.</a:t>
            </a:r>
          </a:p>
          <a:p>
            <a:pPr marL="1257300" lvl="2" indent="-342900" algn="l">
              <a:buFont typeface="Arial" panose="020B0604020202020204" pitchFamily="34" charset="0"/>
              <a:buChar char="•"/>
            </a:pPr>
            <a:r>
              <a:rPr lang="en-US" altLang="en-US" sz="1900" dirty="0"/>
              <a:t>KTX (bullet train) – requires a ticket, assigned seat, much faster, usually sells out so buy online in advance, you’ll pay based on planned departure point</a:t>
            </a:r>
          </a:p>
          <a:p>
            <a:pPr marL="1257300" lvl="2" indent="-342900" algn="l">
              <a:buFont typeface="Arial" panose="020B0604020202020204" pitchFamily="34" charset="0"/>
              <a:buChar char="•"/>
            </a:pPr>
            <a:r>
              <a:rPr lang="en-US" altLang="en-US" sz="1900" dirty="0"/>
              <a:t>KORAIL (normal train) – can use T-Money card, it’s like a subway, need to know your stop/transfer</a:t>
            </a:r>
          </a:p>
          <a:p>
            <a:endParaRPr lang="en-US" sz="2400" dirty="0">
              <a:ea typeface="Calibri" panose="020F0502020204030204" pitchFamily="34" charset="0"/>
              <a:cs typeface="Times New Roman" panose="02020603050405020304" pitchFamily="18" charset="0"/>
            </a:endParaRPr>
          </a:p>
          <a:p>
            <a:pPr marL="0" indent="0">
              <a:buNone/>
            </a:pPr>
            <a:endParaRPr lang="en-US" sz="2000" dirty="0"/>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5" name="Content Placeholder 2">
            <a:extLst>
              <a:ext uri="{FF2B5EF4-FFF2-40B4-BE49-F238E27FC236}">
                <a16:creationId xmlns:a16="http://schemas.microsoft.com/office/drawing/2014/main" id="{A61C49AA-5F26-66A6-ACA5-C021E6C8BEDE}"/>
              </a:ext>
            </a:extLst>
          </p:cNvPr>
          <p:cNvSpPr txBox="1">
            <a:spLocks/>
          </p:cNvSpPr>
          <p:nvPr/>
        </p:nvSpPr>
        <p:spPr>
          <a:xfrm>
            <a:off x="152400" y="1752600"/>
            <a:ext cx="9144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63980368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ABDA7961-8BF5-46D7-A52B-025BAA137703}" type="slidenum">
              <a:rPr lang="en-US" smtClean="0"/>
              <a:pPr/>
              <a:t>2</a:t>
            </a:fld>
            <a:endParaRPr lang="en-US"/>
          </a:p>
        </p:txBody>
      </p:sp>
      <p:sp>
        <p:nvSpPr>
          <p:cNvPr id="305159" name="Rectangle 7"/>
          <p:cNvSpPr>
            <a:spLocks noGrp="1" noChangeArrowheads="1"/>
          </p:cNvSpPr>
          <p:nvPr>
            <p:ph type="title"/>
          </p:nvPr>
        </p:nvSpPr>
        <p:spPr>
          <a:xfrm>
            <a:off x="3733800" y="174107"/>
            <a:ext cx="5257800" cy="797379"/>
          </a:xfrm>
          <a:prstGeom prst="rect">
            <a:avLst/>
          </a:prstGeom>
        </p:spPr>
        <p:txBody>
          <a:bodyPr>
            <a:noAutofit/>
          </a:bodyPr>
          <a:lstStyle/>
          <a:p>
            <a:pPr eaLnBrk="1" hangingPunct="1">
              <a:defRPr/>
            </a:pPr>
            <a:r>
              <a:rPr lang="en-US" sz="4000" i="0" dirty="0">
                <a:solidFill>
                  <a:schemeClr val="bg1"/>
                </a:solidFill>
              </a:rPr>
              <a:t>AGENDA</a:t>
            </a:r>
            <a:endParaRPr lang="en-US" sz="4000" dirty="0">
              <a:solidFill>
                <a:schemeClr val="bg1"/>
              </a:solidFill>
              <a:effectLst/>
            </a:endParaRPr>
          </a:p>
        </p:txBody>
      </p:sp>
      <p:sp>
        <p:nvSpPr>
          <p:cNvPr id="17412" name="Rectangle 8"/>
          <p:cNvSpPr>
            <a:spLocks noGrp="1" noChangeArrowheads="1"/>
          </p:cNvSpPr>
          <p:nvPr>
            <p:ph type="body" idx="1"/>
          </p:nvPr>
        </p:nvSpPr>
        <p:spPr>
          <a:xfrm>
            <a:off x="520700" y="1371599"/>
            <a:ext cx="8077200" cy="4981903"/>
          </a:xfrm>
        </p:spPr>
        <p:txBody>
          <a:bodyPr>
            <a:normAutofit/>
          </a:bodyPr>
          <a:lstStyle/>
          <a:p>
            <a:pPr eaLnBrk="1" hangingPunct="1"/>
            <a:endParaRPr lang="en-US" sz="2400" b="1" dirty="0"/>
          </a:p>
          <a:p>
            <a:pPr eaLnBrk="1" hangingPunct="1"/>
            <a:r>
              <a:rPr lang="en-US" sz="2400" b="1" dirty="0"/>
              <a:t>Background/Welcome to Korea</a:t>
            </a:r>
          </a:p>
          <a:p>
            <a:r>
              <a:rPr lang="en-US" sz="2400" b="1" dirty="0"/>
              <a:t>Unique Laws and Liberty Considerations</a:t>
            </a:r>
          </a:p>
          <a:p>
            <a:r>
              <a:rPr lang="en-US" sz="2400" b="1" dirty="0"/>
              <a:t>Operating Vehicles</a:t>
            </a:r>
          </a:p>
          <a:p>
            <a:r>
              <a:rPr lang="en-US" sz="2400" b="1" dirty="0"/>
              <a:t>Lessons learned from others mistakes</a:t>
            </a:r>
          </a:p>
          <a:p>
            <a:r>
              <a:rPr lang="en-US" sz="2400" b="1" dirty="0"/>
              <a:t>Korean Customs and Courtesies  </a:t>
            </a:r>
          </a:p>
          <a:p>
            <a:r>
              <a:rPr lang="en-US" sz="2400" b="1" dirty="0"/>
              <a:t>Navigating in Korea</a:t>
            </a:r>
          </a:p>
          <a:p>
            <a:r>
              <a:rPr lang="en-US" sz="2400" b="1" dirty="0"/>
              <a:t>Travel Tips</a:t>
            </a:r>
          </a:p>
          <a:p>
            <a:r>
              <a:rPr lang="en-US" sz="2400" b="1" dirty="0"/>
              <a:t>Communication </a:t>
            </a:r>
          </a:p>
          <a:p>
            <a:r>
              <a:rPr lang="en-US" sz="2400" b="1" dirty="0"/>
              <a:t>Important Numbers</a:t>
            </a:r>
          </a:p>
          <a:p>
            <a:endParaRPr lang="en-US" sz="2400" b="1" dirty="0"/>
          </a:p>
          <a:p>
            <a:endParaRPr lang="en-US" sz="2400" b="1" dirty="0"/>
          </a:p>
          <a:p>
            <a:pPr eaLnBrk="1" hangingPunct="1">
              <a:buFontTx/>
              <a:buNone/>
            </a:pPr>
            <a:endParaRPr lang="en-US" sz="2400" b="1" dirty="0"/>
          </a:p>
        </p:txBody>
      </p:sp>
      <p:sp>
        <p:nvSpPr>
          <p:cNvPr id="2" name="Rectangle 1">
            <a:extLst>
              <a:ext uri="{FF2B5EF4-FFF2-40B4-BE49-F238E27FC236}">
                <a16:creationId xmlns:a16="http://schemas.microsoft.com/office/drawing/2014/main" id="{8330002F-2C26-8109-8C58-CF44F9DA02B1}"/>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1186962"/>
          </a:xfrm>
        </p:spPr>
        <p:txBody>
          <a:bodyPr>
            <a:noAutofit/>
          </a:bodyPr>
          <a:lstStyle/>
          <a:p>
            <a:pPr algn="ctr"/>
            <a:r>
              <a:rPr lang="en-US" sz="4000" i="0" dirty="0">
                <a:solidFill>
                  <a:schemeClr val="bg1"/>
                </a:solidFill>
                <a:latin typeface="+mn-lt"/>
              </a:rPr>
              <a:t>COMMUNICATION</a:t>
            </a:r>
          </a:p>
        </p:txBody>
      </p:sp>
      <p:sp>
        <p:nvSpPr>
          <p:cNvPr id="3" name="Content Placeholder 2"/>
          <p:cNvSpPr>
            <a:spLocks noGrp="1"/>
          </p:cNvSpPr>
          <p:nvPr>
            <p:ph idx="1"/>
          </p:nvPr>
        </p:nvSpPr>
        <p:spPr>
          <a:xfrm>
            <a:off x="0" y="1600200"/>
            <a:ext cx="9144000" cy="5257800"/>
          </a:xfrm>
        </p:spPr>
        <p:txBody>
          <a:bodyPr>
            <a:normAutofit/>
          </a:bodyPr>
          <a:lstStyle/>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pPr marL="0" indent="0">
              <a:buNone/>
            </a:pPr>
            <a:endParaRPr lang="en-US" sz="2000" dirty="0"/>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5" name="Content Placeholder 2">
            <a:extLst>
              <a:ext uri="{FF2B5EF4-FFF2-40B4-BE49-F238E27FC236}">
                <a16:creationId xmlns:a16="http://schemas.microsoft.com/office/drawing/2014/main" id="{A1C36E06-7980-8B30-1383-F795A3DB076D}"/>
              </a:ext>
            </a:extLst>
          </p:cNvPr>
          <p:cNvSpPr txBox="1">
            <a:spLocks/>
          </p:cNvSpPr>
          <p:nvPr/>
        </p:nvSpPr>
        <p:spPr>
          <a:xfrm>
            <a:off x="-304800" y="1496337"/>
            <a:ext cx="9448800" cy="5257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US" altLang="en-US" dirty="0"/>
              <a:t>Translation Apps – make sure you have a quality translation app available (Papago, Google Translate, etc.)</a:t>
            </a:r>
          </a:p>
          <a:p>
            <a:pPr marL="1257300" lvl="2" indent="-342900" algn="l">
              <a:buFont typeface="Arial" panose="020B0604020202020204" pitchFamily="34" charset="0"/>
              <a:buChar char="•"/>
            </a:pPr>
            <a:r>
              <a:rPr lang="en-US" altLang="en-US" dirty="0"/>
              <a:t>Korea Travel Hotline (translations, emergency assist, etc.) - </a:t>
            </a:r>
            <a:r>
              <a:rPr lang="en-US" u="sng" dirty="0">
                <a:hlinkClick r:id="rId3"/>
              </a:rPr>
              <a:t>https://english.visitkorea.or.kr/enu/TRV/TV_ENG_3_1.jsp</a:t>
            </a:r>
            <a:endParaRPr lang="en-US" u="sng" dirty="0"/>
          </a:p>
          <a:p>
            <a:pPr marL="914400" lvl="2" indent="0" algn="l">
              <a:buNone/>
            </a:pPr>
            <a:endParaRPr lang="en-US" altLang="en-US" dirty="0"/>
          </a:p>
          <a:p>
            <a:pPr marL="800100" lvl="1" indent="-342900" algn="l">
              <a:buFont typeface="Arial" panose="020B0604020202020204" pitchFamily="34" charset="0"/>
              <a:buChar char="•"/>
            </a:pPr>
            <a:r>
              <a:rPr lang="en-US" altLang="en-US" dirty="0"/>
              <a:t>Phone calls</a:t>
            </a:r>
          </a:p>
          <a:p>
            <a:pPr marL="1257300" lvl="2" indent="-342900" algn="l">
              <a:buFont typeface="Arial" panose="020B0604020202020204" pitchFamily="34" charset="0"/>
              <a:buChar char="•"/>
            </a:pPr>
            <a:r>
              <a:rPr lang="en-US" altLang="en-US" dirty="0"/>
              <a:t>To dial a Korean number from an American number, you’ll need to add +82 (the Korean country code)</a:t>
            </a:r>
          </a:p>
          <a:p>
            <a:pPr marL="1714500" lvl="3" indent="-342900" algn="l">
              <a:buFont typeface="Arial" panose="020B0604020202020204" pitchFamily="34" charset="0"/>
              <a:buChar char="•"/>
            </a:pPr>
            <a:r>
              <a:rPr lang="en-US" altLang="en-US" dirty="0"/>
              <a:t>You need to literally type in the “+” sign along with 82 and then dial normally: +8201048675309</a:t>
            </a:r>
          </a:p>
          <a:p>
            <a:pPr marL="1257300" lvl="2" indent="-342900" algn="l">
              <a:buFont typeface="Arial" panose="020B0604020202020204" pitchFamily="34" charset="0"/>
              <a:buChar char="•"/>
            </a:pPr>
            <a:r>
              <a:rPr lang="en-US" altLang="en-US" dirty="0"/>
              <a:t>To dial a Humphreys DSN number from a Korean number, dial: 050-33xx-xxxx (last six digits of DSN)</a:t>
            </a:r>
          </a:p>
          <a:p>
            <a:pPr marL="1714500" lvl="3" indent="-342900" algn="l">
              <a:buFont typeface="Arial" panose="020B0604020202020204" pitchFamily="34" charset="0"/>
              <a:buChar char="•"/>
            </a:pPr>
            <a:r>
              <a:rPr lang="en-US" altLang="en-US" dirty="0"/>
              <a:t>Ex: MARFORK Staff Secretary DSN is (315-755-8375) so you’d dial 050-3355-8375</a:t>
            </a:r>
          </a:p>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25079866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1186962"/>
          </a:xfrm>
        </p:spPr>
        <p:txBody>
          <a:bodyPr>
            <a:noAutofit/>
          </a:bodyPr>
          <a:lstStyle/>
          <a:p>
            <a:pPr algn="ctr"/>
            <a:r>
              <a:rPr lang="en-US" sz="4000" i="0" dirty="0">
                <a:solidFill>
                  <a:schemeClr val="bg1"/>
                </a:solidFill>
                <a:latin typeface="+mn-lt"/>
              </a:rPr>
              <a:t>CONCLUSION</a:t>
            </a:r>
          </a:p>
        </p:txBody>
      </p:sp>
      <p:sp>
        <p:nvSpPr>
          <p:cNvPr id="3" name="Content Placeholder 2"/>
          <p:cNvSpPr>
            <a:spLocks noGrp="1"/>
          </p:cNvSpPr>
          <p:nvPr>
            <p:ph idx="1"/>
          </p:nvPr>
        </p:nvSpPr>
        <p:spPr>
          <a:xfrm>
            <a:off x="0" y="1600200"/>
            <a:ext cx="9144000" cy="5257800"/>
          </a:xfrm>
        </p:spPr>
        <p:txBody>
          <a:bodyPr>
            <a:normAutofit/>
          </a:bodyPr>
          <a:lstStyle/>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pPr marL="0" indent="0">
              <a:buNone/>
            </a:pPr>
            <a:endParaRPr lang="en-US" sz="2000" dirty="0"/>
          </a:p>
        </p:txBody>
      </p:sp>
      <p:sp>
        <p:nvSpPr>
          <p:cNvPr id="4" name="Rectangle 3">
            <a:extLst>
              <a:ext uri="{FF2B5EF4-FFF2-40B4-BE49-F238E27FC236}">
                <a16:creationId xmlns:a16="http://schemas.microsoft.com/office/drawing/2014/main" id="{1C17F79E-25C4-5EEE-0009-8BF636E70959}"/>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
        <p:nvSpPr>
          <p:cNvPr id="5" name="Content Placeholder 2">
            <a:extLst>
              <a:ext uri="{FF2B5EF4-FFF2-40B4-BE49-F238E27FC236}">
                <a16:creationId xmlns:a16="http://schemas.microsoft.com/office/drawing/2014/main" id="{87308956-7E57-710F-676D-BE5DD132AFE9}"/>
              </a:ext>
            </a:extLst>
          </p:cNvPr>
          <p:cNvSpPr txBox="1">
            <a:spLocks/>
          </p:cNvSpPr>
          <p:nvPr/>
        </p:nvSpPr>
        <p:spPr>
          <a:xfrm>
            <a:off x="0" y="1339362"/>
            <a:ext cx="9144000" cy="498080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None/>
            </a:pPr>
            <a:endParaRPr lang="en-US" sz="1600" dirty="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altLang="en-US" dirty="0"/>
              <a:t>Check your American cultural expectations; be prepared to be patient, calm, and forgiving.</a:t>
            </a:r>
          </a:p>
          <a:p>
            <a:pPr marL="800100" lvl="1" indent="-342900" algn="l">
              <a:buFont typeface="Arial" panose="020B0604020202020204" pitchFamily="34" charset="0"/>
              <a:buChar char="•"/>
            </a:pPr>
            <a:r>
              <a:rPr lang="en-US" altLang="en-US" dirty="0"/>
              <a:t>What you may perceive as rude is probably normal (or certainly not malicious) for Koreans. Crowding into a subway, for example, and being cut off in line is part of life in a densely populated city like Seoul. </a:t>
            </a:r>
          </a:p>
          <a:p>
            <a:pPr marL="800100" lvl="1" indent="-342900" algn="l">
              <a:buFont typeface="Arial" panose="020B0604020202020204" pitchFamily="34" charset="0"/>
              <a:buChar char="•"/>
            </a:pPr>
            <a:r>
              <a:rPr lang="en-US" altLang="en-US" dirty="0"/>
              <a:t>Holding the door open for the person behind you isn’t part of their expected courtesies, so don’t be surprised or offended if someone lets a door close in your face.</a:t>
            </a:r>
          </a:p>
          <a:p>
            <a:pPr marL="800100" lvl="1" indent="-342900" algn="l">
              <a:buFont typeface="Arial" panose="020B0604020202020204" pitchFamily="34" charset="0"/>
              <a:buChar char="•"/>
            </a:pPr>
            <a:r>
              <a:rPr lang="en-US" altLang="en-US" dirty="0"/>
              <a:t>Korean culture does not share the American expectation of personal space; close crowding and jostling is a normal part of daily life for most Koreans and is almost never done with malice. If you get bumped without an apology, remember that from the Korean perspective there’s no apology necessary.</a:t>
            </a:r>
          </a:p>
          <a:p>
            <a:pPr marL="342900" indent="-342900" algn="l">
              <a:buFont typeface="Arial" panose="020B0604020202020204" pitchFamily="34" charset="0"/>
              <a:buChar char="•"/>
            </a:pPr>
            <a:r>
              <a:rPr lang="en-US" altLang="en-US" dirty="0"/>
              <a:t>Nothing that happens is worth a confrontation. </a:t>
            </a:r>
          </a:p>
          <a:p>
            <a:pPr marL="800100" lvl="1" indent="-342900" algn="l">
              <a:buFont typeface="Arial" panose="020B0604020202020204" pitchFamily="34" charset="0"/>
              <a:buChar char="•"/>
            </a:pPr>
            <a:r>
              <a:rPr lang="en-US" altLang="en-US" dirty="0"/>
              <a:t>Walk away. If you think you’re being treated rudely, or scammed, or otherwise abused, your job is to de-escalate. Call Humphreys PMO if you need to get police involved as they can help translate, but in general you need to be prepared to defuse and depart the scene. </a:t>
            </a:r>
          </a:p>
          <a:p>
            <a:pPr marL="342900" indent="-342900" algn="l">
              <a:buFont typeface="Arial" panose="020B0604020202020204" pitchFamily="34" charset="0"/>
              <a:buChar char="•"/>
            </a:pPr>
            <a:r>
              <a:rPr lang="en-US" altLang="en-US" dirty="0"/>
              <a:t>You are here to represent America and help build the ROK/U.S. alliance.</a:t>
            </a:r>
          </a:p>
          <a:p>
            <a:pPr marL="800100" lvl="1" indent="-342900" algn="l">
              <a:buFont typeface="Arial" panose="020B0604020202020204" pitchFamily="34" charset="0"/>
              <a:buChar char="•"/>
            </a:pPr>
            <a:r>
              <a:rPr lang="en-US" altLang="en-US" dirty="0"/>
              <a:t>All your good work will be undone with one bad incident. “One ‘oh crap’ wipes out 1,000 </a:t>
            </a:r>
            <a:r>
              <a:rPr lang="en-US" altLang="en-US" dirty="0" err="1"/>
              <a:t>attaboy’s</a:t>
            </a:r>
            <a:r>
              <a:rPr lang="en-US" altLang="en-US" dirty="0"/>
              <a:t>.”</a:t>
            </a:r>
          </a:p>
          <a:p>
            <a:pPr marL="0" indent="0">
              <a:buNone/>
            </a:pPr>
            <a:endParaRPr lang="en-US" sz="2400" dirty="0">
              <a:ea typeface="Calibri" panose="020F0502020204030204" pitchFamily="34" charset="0"/>
              <a:cs typeface="Times New Roman" panose="02020603050405020304" pitchFamily="18" charset="0"/>
            </a:endParaRPr>
          </a:p>
          <a:p>
            <a:pPr lvl="2"/>
            <a:endParaRPr lang="en-US" sz="1600" dirty="0">
              <a:ea typeface="Calibri" panose="020F0502020204030204" pitchFamily="34" charset="0"/>
              <a:cs typeface="Times New Roman" panose="02020603050405020304" pitchFamily="18" charset="0"/>
            </a:endParaRPr>
          </a:p>
          <a:p>
            <a:pPr lvl="2"/>
            <a:endParaRPr lang="en-US" sz="16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16771249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3048000"/>
            <a:ext cx="7772400" cy="2514600"/>
          </a:xfrm>
          <a:prstGeom prst="rect">
            <a:avLst/>
          </a:prstGeom>
        </p:spPr>
        <p:txBody>
          <a:bodyPr/>
          <a:lstStyle/>
          <a:p>
            <a:pPr algn="ctr"/>
            <a:r>
              <a:rPr lang="en-US" sz="6000" i="0" dirty="0"/>
              <a:t>QUESTIONS?</a:t>
            </a:r>
          </a:p>
        </p:txBody>
      </p:sp>
      <p:sp>
        <p:nvSpPr>
          <p:cNvPr id="4" name="Rectangle 3">
            <a:extLst>
              <a:ext uri="{FF2B5EF4-FFF2-40B4-BE49-F238E27FC236}">
                <a16:creationId xmlns:a16="http://schemas.microsoft.com/office/drawing/2014/main" id="{BD51751C-C322-9B55-5B55-8FECF1260938}"/>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Tree>
    <p:extLst>
      <p:ext uri="{BB962C8B-B14F-4D97-AF65-F5344CB8AC3E}">
        <p14:creationId xmlns:p14="http://schemas.microsoft.com/office/powerpoint/2010/main" val="134473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38BE3504-F700-43BB-83FB-1EEF2FBC8D17}" type="slidenum">
              <a:rPr lang="en-US" smtClean="0"/>
              <a:pPr/>
              <a:t>3</a:t>
            </a:fld>
            <a:endParaRPr lang="en-US" dirty="0"/>
          </a:p>
        </p:txBody>
      </p:sp>
      <p:sp>
        <p:nvSpPr>
          <p:cNvPr id="505858" name="Rectangle 1026"/>
          <p:cNvSpPr>
            <a:spLocks noGrp="1" noChangeArrowheads="1"/>
          </p:cNvSpPr>
          <p:nvPr>
            <p:ph type="title"/>
          </p:nvPr>
        </p:nvSpPr>
        <p:spPr>
          <a:xfrm>
            <a:off x="2209800" y="169098"/>
            <a:ext cx="4800600" cy="990600"/>
          </a:xfrm>
        </p:spPr>
        <p:txBody>
          <a:bodyPr/>
          <a:lstStyle/>
          <a:p>
            <a:pPr eaLnBrk="1" hangingPunct="1">
              <a:defRPr/>
            </a:pPr>
            <a:r>
              <a:rPr lang="en-US" sz="4000" i="0" dirty="0">
                <a:solidFill>
                  <a:schemeClr val="bg1"/>
                </a:solidFill>
                <a:effectLst/>
              </a:rPr>
              <a:t>WELCOME TO KOREA</a:t>
            </a:r>
          </a:p>
        </p:txBody>
      </p:sp>
      <p:sp>
        <p:nvSpPr>
          <p:cNvPr id="18438" name="Rectangle 1028"/>
          <p:cNvSpPr>
            <a:spLocks noGrp="1" noChangeArrowheads="1"/>
          </p:cNvSpPr>
          <p:nvPr>
            <p:ph type="body" idx="1"/>
          </p:nvPr>
        </p:nvSpPr>
        <p:spPr>
          <a:xfrm>
            <a:off x="152399" y="1639744"/>
            <a:ext cx="8839201" cy="5049158"/>
          </a:xfrm>
        </p:spPr>
        <p:txBody>
          <a:bodyPr>
            <a:noAutofit/>
          </a:bodyPr>
          <a:lstStyle/>
          <a:p>
            <a:pPr>
              <a:lnSpc>
                <a:spcPct val="110000"/>
              </a:lnSpc>
              <a:defRPr/>
            </a:pPr>
            <a:r>
              <a:rPr lang="en-US" sz="2400" dirty="0"/>
              <a:t>South Korea continues to stand as one of the U.S.’s most important and strategic economic partners in Asia. </a:t>
            </a:r>
          </a:p>
          <a:p>
            <a:pPr>
              <a:lnSpc>
                <a:spcPct val="110000"/>
              </a:lnSpc>
              <a:defRPr/>
            </a:pPr>
            <a:r>
              <a:rPr lang="en-US" sz="2400" dirty="0"/>
              <a:t>Alliance goes back over seven decades with more than 28,000 troops based in Korea. </a:t>
            </a:r>
          </a:p>
          <a:p>
            <a:pPr>
              <a:lnSpc>
                <a:spcPct val="110000"/>
              </a:lnSpc>
              <a:defRPr/>
            </a:pPr>
            <a:r>
              <a:rPr lang="en-US" sz="2400" dirty="0"/>
              <a:t>Tensions on the Peninsula have increased since 2021, so our presence is more important than ever. </a:t>
            </a:r>
          </a:p>
          <a:p>
            <a:pPr>
              <a:lnSpc>
                <a:spcPct val="110000"/>
              </a:lnSpc>
              <a:defRPr/>
            </a:pPr>
            <a:r>
              <a:rPr lang="en-US" sz="2400" dirty="0"/>
              <a:t>While presence is necessary from a strategic standpoint, an increase in crime and misconduct has made American bases the target of numerous protests and demands from local population that we leave or put more restrictions on troops. </a:t>
            </a:r>
          </a:p>
          <a:p>
            <a:pPr>
              <a:lnSpc>
                <a:spcPct val="110000"/>
              </a:lnSpc>
              <a:defRPr/>
            </a:pPr>
            <a:endParaRPr lang="en-US" sz="2400" dirty="0"/>
          </a:p>
        </p:txBody>
      </p:sp>
      <p:sp>
        <p:nvSpPr>
          <p:cNvPr id="3" name="Rectangle 2">
            <a:extLst>
              <a:ext uri="{FF2B5EF4-FFF2-40B4-BE49-F238E27FC236}">
                <a16:creationId xmlns:a16="http://schemas.microsoft.com/office/drawing/2014/main" id="{F56E5AF5-CEB4-29A7-3C59-5EDCCEE464DC}"/>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spTree>
    <p:extLst>
      <p:ext uri="{BB962C8B-B14F-4D97-AF65-F5344CB8AC3E}">
        <p14:creationId xmlns:p14="http://schemas.microsoft.com/office/powerpoint/2010/main" val="331958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38BE3504-F700-43BB-83FB-1EEF2FBC8D17}" type="slidenum">
              <a:rPr lang="en-US" smtClean="0"/>
              <a:pPr/>
              <a:t>4</a:t>
            </a:fld>
            <a:endParaRPr lang="en-US" dirty="0"/>
          </a:p>
        </p:txBody>
      </p:sp>
      <p:sp>
        <p:nvSpPr>
          <p:cNvPr id="505858" name="Rectangle 1026"/>
          <p:cNvSpPr>
            <a:spLocks noGrp="1" noChangeArrowheads="1"/>
          </p:cNvSpPr>
          <p:nvPr>
            <p:ph type="title"/>
          </p:nvPr>
        </p:nvSpPr>
        <p:spPr>
          <a:xfrm>
            <a:off x="2209800" y="169098"/>
            <a:ext cx="4800600" cy="990600"/>
          </a:xfrm>
        </p:spPr>
        <p:txBody>
          <a:bodyPr/>
          <a:lstStyle/>
          <a:p>
            <a:pPr eaLnBrk="1" hangingPunct="1">
              <a:defRPr/>
            </a:pPr>
            <a:r>
              <a:rPr lang="en-US" sz="4000" i="0" dirty="0">
                <a:solidFill>
                  <a:schemeClr val="bg1"/>
                </a:solidFill>
                <a:effectLst/>
              </a:rPr>
              <a:t>WELCOME TO KOREA</a:t>
            </a:r>
          </a:p>
        </p:txBody>
      </p:sp>
      <p:sp>
        <p:nvSpPr>
          <p:cNvPr id="18438" name="Rectangle 1028"/>
          <p:cNvSpPr>
            <a:spLocks noGrp="1" noChangeArrowheads="1"/>
          </p:cNvSpPr>
          <p:nvPr>
            <p:ph type="body" idx="1"/>
          </p:nvPr>
        </p:nvSpPr>
        <p:spPr>
          <a:xfrm>
            <a:off x="135280" y="1307192"/>
            <a:ext cx="8839201" cy="5049158"/>
          </a:xfrm>
        </p:spPr>
        <p:txBody>
          <a:bodyPr>
            <a:noAutofit/>
          </a:bodyPr>
          <a:lstStyle/>
          <a:p>
            <a:pPr algn="ctr">
              <a:lnSpc>
                <a:spcPct val="110000"/>
              </a:lnSpc>
              <a:defRPr/>
            </a:pPr>
            <a:r>
              <a:rPr lang="en-US" sz="2400" dirty="0"/>
              <a:t>Rarely will any misconduct or crime committed on the Peninsula go undetected.</a:t>
            </a:r>
          </a:p>
          <a:p>
            <a:pPr marL="0" indent="0" algn="ctr">
              <a:lnSpc>
                <a:spcPct val="110000"/>
              </a:lnSpc>
              <a:buNone/>
              <a:defRPr/>
            </a:pPr>
            <a:r>
              <a:rPr lang="en-US" sz="2400" b="1" u="sng" dirty="0"/>
              <a:t>CCTV is everywhere. </a:t>
            </a:r>
          </a:p>
        </p:txBody>
      </p:sp>
      <p:sp>
        <p:nvSpPr>
          <p:cNvPr id="3" name="Rectangle 2">
            <a:extLst>
              <a:ext uri="{FF2B5EF4-FFF2-40B4-BE49-F238E27FC236}">
                <a16:creationId xmlns:a16="http://schemas.microsoft.com/office/drawing/2014/main" id="{F56E5AF5-CEB4-29A7-3C59-5EDCCEE464DC}"/>
              </a:ext>
            </a:extLst>
          </p:cNvPr>
          <p:cNvSpPr/>
          <p:nvPr/>
        </p:nvSpPr>
        <p:spPr>
          <a:xfrm>
            <a:off x="3892968" y="6581001"/>
            <a:ext cx="1358064" cy="276999"/>
          </a:xfrm>
          <a:prstGeom prst="rect">
            <a:avLst/>
          </a:prstGeom>
        </p:spPr>
        <p:txBody>
          <a:bodyPr wrap="none">
            <a:spAutoFit/>
          </a:bodyPr>
          <a:lstStyle/>
          <a:p>
            <a:r>
              <a:rPr lang="en-US" sz="1200" b="1" dirty="0">
                <a:solidFill>
                  <a:srgbClr val="00B050"/>
                </a:solidFill>
                <a:latin typeface="Tahoma" pitchFamily="34" charset="0"/>
                <a:ea typeface="Tahoma" pitchFamily="34" charset="0"/>
                <a:cs typeface="Tahoma" pitchFamily="34" charset="0"/>
              </a:rPr>
              <a:t>UNCLASSIFIED</a:t>
            </a:r>
            <a:endParaRPr lang="en-US" sz="1200" b="1" dirty="0"/>
          </a:p>
        </p:txBody>
      </p:sp>
      <p:pic>
        <p:nvPicPr>
          <p:cNvPr id="2" name="Picture 1">
            <a:extLst>
              <a:ext uri="{FF2B5EF4-FFF2-40B4-BE49-F238E27FC236}">
                <a16:creationId xmlns:a16="http://schemas.microsoft.com/office/drawing/2014/main" id="{931B24A9-26FD-3132-4702-454D27CB310B}"/>
              </a:ext>
            </a:extLst>
          </p:cNvPr>
          <p:cNvPicPr>
            <a:picLocks noChangeAspect="1"/>
          </p:cNvPicPr>
          <p:nvPr/>
        </p:nvPicPr>
        <p:blipFill>
          <a:blip r:embed="rId3"/>
          <a:stretch>
            <a:fillRect/>
          </a:stretch>
        </p:blipFill>
        <p:spPr>
          <a:xfrm>
            <a:off x="5937391" y="2502841"/>
            <a:ext cx="3148450" cy="2097519"/>
          </a:xfrm>
          <a:prstGeom prst="rect">
            <a:avLst/>
          </a:prstGeom>
        </p:spPr>
      </p:pic>
      <p:pic>
        <p:nvPicPr>
          <p:cNvPr id="4" name="Picture 3">
            <a:extLst>
              <a:ext uri="{FF2B5EF4-FFF2-40B4-BE49-F238E27FC236}">
                <a16:creationId xmlns:a16="http://schemas.microsoft.com/office/drawing/2014/main" id="{78175EEC-E058-33CD-791D-B5E1526E193F}"/>
              </a:ext>
            </a:extLst>
          </p:cNvPr>
          <p:cNvPicPr>
            <a:picLocks noChangeAspect="1"/>
          </p:cNvPicPr>
          <p:nvPr/>
        </p:nvPicPr>
        <p:blipFill>
          <a:blip r:embed="rId4"/>
          <a:stretch>
            <a:fillRect/>
          </a:stretch>
        </p:blipFill>
        <p:spPr>
          <a:xfrm>
            <a:off x="5923536" y="4945827"/>
            <a:ext cx="3148450" cy="1743075"/>
          </a:xfrm>
          <a:prstGeom prst="rect">
            <a:avLst/>
          </a:prstGeom>
        </p:spPr>
      </p:pic>
      <p:pic>
        <p:nvPicPr>
          <p:cNvPr id="6" name="Picture 5">
            <a:extLst>
              <a:ext uri="{FF2B5EF4-FFF2-40B4-BE49-F238E27FC236}">
                <a16:creationId xmlns:a16="http://schemas.microsoft.com/office/drawing/2014/main" id="{5E1A2BEB-727A-A69B-40BC-B5EC52CB8C04}"/>
              </a:ext>
            </a:extLst>
          </p:cNvPr>
          <p:cNvPicPr>
            <a:picLocks noChangeAspect="1"/>
          </p:cNvPicPr>
          <p:nvPr/>
        </p:nvPicPr>
        <p:blipFill>
          <a:blip r:embed="rId5"/>
          <a:stretch>
            <a:fillRect/>
          </a:stretch>
        </p:blipFill>
        <p:spPr>
          <a:xfrm>
            <a:off x="137680" y="2960707"/>
            <a:ext cx="2596194" cy="1727648"/>
          </a:xfrm>
          <a:prstGeom prst="rect">
            <a:avLst/>
          </a:prstGeom>
        </p:spPr>
      </p:pic>
      <p:pic>
        <p:nvPicPr>
          <p:cNvPr id="7" name="Picture 6">
            <a:extLst>
              <a:ext uri="{FF2B5EF4-FFF2-40B4-BE49-F238E27FC236}">
                <a16:creationId xmlns:a16="http://schemas.microsoft.com/office/drawing/2014/main" id="{10459EDD-5822-8504-F5AB-227DCDF5A1E2}"/>
              </a:ext>
            </a:extLst>
          </p:cNvPr>
          <p:cNvPicPr>
            <a:picLocks noChangeAspect="1"/>
          </p:cNvPicPr>
          <p:nvPr/>
        </p:nvPicPr>
        <p:blipFill>
          <a:blip r:embed="rId6"/>
          <a:stretch>
            <a:fillRect/>
          </a:stretch>
        </p:blipFill>
        <p:spPr>
          <a:xfrm>
            <a:off x="114498" y="4945827"/>
            <a:ext cx="2619375" cy="1743075"/>
          </a:xfrm>
          <a:prstGeom prst="rect">
            <a:avLst/>
          </a:prstGeom>
        </p:spPr>
      </p:pic>
      <p:pic>
        <p:nvPicPr>
          <p:cNvPr id="9" name="Picture 8">
            <a:extLst>
              <a:ext uri="{FF2B5EF4-FFF2-40B4-BE49-F238E27FC236}">
                <a16:creationId xmlns:a16="http://schemas.microsoft.com/office/drawing/2014/main" id="{AD708D84-01A1-A1AF-8272-A5C6941A348F}"/>
              </a:ext>
            </a:extLst>
          </p:cNvPr>
          <p:cNvPicPr>
            <a:picLocks noChangeAspect="1"/>
          </p:cNvPicPr>
          <p:nvPr/>
        </p:nvPicPr>
        <p:blipFill>
          <a:blip r:embed="rId7"/>
          <a:stretch>
            <a:fillRect/>
          </a:stretch>
        </p:blipFill>
        <p:spPr>
          <a:xfrm>
            <a:off x="3164226" y="3817258"/>
            <a:ext cx="2647950" cy="1733550"/>
          </a:xfrm>
          <a:prstGeom prst="rect">
            <a:avLst/>
          </a:prstGeom>
        </p:spPr>
      </p:pic>
    </p:spTree>
    <p:extLst>
      <p:ext uri="{BB962C8B-B14F-4D97-AF65-F5344CB8AC3E}">
        <p14:creationId xmlns:p14="http://schemas.microsoft.com/office/powerpoint/2010/main" val="224212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BED-F3B5-6C4F-8F81-D0E9779BB461}"/>
              </a:ext>
            </a:extLst>
          </p:cNvPr>
          <p:cNvSpPr>
            <a:spLocks noGrp="1"/>
          </p:cNvSpPr>
          <p:nvPr>
            <p:ph type="title"/>
          </p:nvPr>
        </p:nvSpPr>
        <p:spPr>
          <a:xfrm>
            <a:off x="1524000" y="228600"/>
            <a:ext cx="7620000" cy="729762"/>
          </a:xfrm>
        </p:spPr>
        <p:txBody>
          <a:bodyPr/>
          <a:lstStyle/>
          <a:p>
            <a:r>
              <a:rPr lang="en-US" sz="4000" i="0" dirty="0">
                <a:solidFill>
                  <a:schemeClr val="bg1"/>
                </a:solidFill>
              </a:rPr>
              <a:t>UNIQUE LAWS/CONSIDERATIONS</a:t>
            </a:r>
          </a:p>
        </p:txBody>
      </p:sp>
      <p:sp>
        <p:nvSpPr>
          <p:cNvPr id="3" name="Content Placeholder 2">
            <a:extLst>
              <a:ext uri="{FF2B5EF4-FFF2-40B4-BE49-F238E27FC236}">
                <a16:creationId xmlns:a16="http://schemas.microsoft.com/office/drawing/2014/main" id="{694832E0-F3CD-E658-A889-1F46F5C06D1C}"/>
              </a:ext>
            </a:extLst>
          </p:cNvPr>
          <p:cNvSpPr>
            <a:spLocks noGrp="1"/>
          </p:cNvSpPr>
          <p:nvPr>
            <p:ph idx="1"/>
          </p:nvPr>
        </p:nvSpPr>
        <p:spPr/>
        <p:txBody>
          <a:bodyPr>
            <a:normAutofit/>
          </a:bodyPr>
          <a:lstStyle/>
          <a:p>
            <a:pPr marL="0" indent="0" algn="ctr">
              <a:buNone/>
            </a:pPr>
            <a:r>
              <a:rPr lang="en-US" dirty="0"/>
              <a:t>DRINKING AND DUI</a:t>
            </a:r>
          </a:p>
          <a:p>
            <a:r>
              <a:rPr lang="en-US" sz="2400" dirty="0"/>
              <a:t>Drinking age for U.S. Service Members is 21 per USFK Regulation 27-5</a:t>
            </a:r>
          </a:p>
          <a:p>
            <a:pPr lvl="1"/>
            <a:r>
              <a:rPr lang="en-US" sz="2000" dirty="0"/>
              <a:t>Korean legal drinking age is 19, which means if you are under 21 you will get served twice… once at the bar, then again with preferred charges under the UCMJ.  Don’t do it.</a:t>
            </a:r>
          </a:p>
          <a:p>
            <a:pPr lvl="1"/>
            <a:endParaRPr lang="en-US" sz="2000" dirty="0"/>
          </a:p>
          <a:p>
            <a:r>
              <a:rPr lang="en-US" sz="2400" dirty="0"/>
              <a:t>The legal limit for drinking and driving in Korea is .03 not .08.</a:t>
            </a:r>
          </a:p>
          <a:p>
            <a:pPr lvl="1"/>
            <a:r>
              <a:rPr lang="en-US" sz="2000" dirty="0"/>
              <a:t>.This means that you will be legally intoxicated under Korean law even if you don’t feel any effects from the drink at all.</a:t>
            </a:r>
          </a:p>
          <a:p>
            <a:endParaRPr lang="en-US" sz="2400" dirty="0"/>
          </a:p>
        </p:txBody>
      </p:sp>
    </p:spTree>
    <p:extLst>
      <p:ext uri="{BB962C8B-B14F-4D97-AF65-F5344CB8AC3E}">
        <p14:creationId xmlns:p14="http://schemas.microsoft.com/office/powerpoint/2010/main" val="301693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BED-F3B5-6C4F-8F81-D0E9779BB461}"/>
              </a:ext>
            </a:extLst>
          </p:cNvPr>
          <p:cNvSpPr>
            <a:spLocks noGrp="1"/>
          </p:cNvSpPr>
          <p:nvPr>
            <p:ph type="title"/>
          </p:nvPr>
        </p:nvSpPr>
        <p:spPr>
          <a:xfrm>
            <a:off x="1524000" y="228600"/>
            <a:ext cx="7620000" cy="729762"/>
          </a:xfrm>
        </p:spPr>
        <p:txBody>
          <a:bodyPr/>
          <a:lstStyle/>
          <a:p>
            <a:r>
              <a:rPr lang="en-US" sz="4000" i="0" dirty="0">
                <a:solidFill>
                  <a:schemeClr val="bg1"/>
                </a:solidFill>
              </a:rPr>
              <a:t>UNIQUE LAWS/CONSIDERATIONS</a:t>
            </a:r>
          </a:p>
        </p:txBody>
      </p:sp>
      <p:sp>
        <p:nvSpPr>
          <p:cNvPr id="3" name="Content Placeholder 2">
            <a:extLst>
              <a:ext uri="{FF2B5EF4-FFF2-40B4-BE49-F238E27FC236}">
                <a16:creationId xmlns:a16="http://schemas.microsoft.com/office/drawing/2014/main" id="{694832E0-F3CD-E658-A889-1F46F5C06D1C}"/>
              </a:ext>
            </a:extLst>
          </p:cNvPr>
          <p:cNvSpPr>
            <a:spLocks noGrp="1"/>
          </p:cNvSpPr>
          <p:nvPr>
            <p:ph idx="1"/>
          </p:nvPr>
        </p:nvSpPr>
        <p:spPr>
          <a:xfrm>
            <a:off x="457200" y="1447800"/>
            <a:ext cx="8229600" cy="4525963"/>
          </a:xfrm>
        </p:spPr>
        <p:txBody>
          <a:bodyPr>
            <a:normAutofit/>
          </a:bodyPr>
          <a:lstStyle/>
          <a:p>
            <a:pPr marL="0" indent="0" algn="ctr">
              <a:buNone/>
            </a:pPr>
            <a:r>
              <a:rPr lang="en-US" dirty="0"/>
              <a:t>“MASSAGE PARLORS”</a:t>
            </a:r>
          </a:p>
          <a:p>
            <a:r>
              <a:rPr lang="en-US" altLang="en-US" dirty="0"/>
              <a:t>There are legitimate spas/massage parlors in Korea…BUT there are also many illegitimate “massage parlors” that are thinly veiled front for prostitution and human trafficking. </a:t>
            </a:r>
          </a:p>
          <a:p>
            <a:pPr marL="0" indent="0" algn="ctr">
              <a:buNone/>
            </a:pPr>
            <a:endParaRPr lang="en-US" altLang="en-US" b="1" u="sng" dirty="0"/>
          </a:p>
          <a:p>
            <a:pPr marL="0" indent="0" algn="ctr">
              <a:buNone/>
            </a:pPr>
            <a:r>
              <a:rPr lang="en-US" altLang="en-US" b="1" u="sng" dirty="0"/>
              <a:t>YOU HAVE THE OBLIGATION TO PROACTIVELY AVOID THESE PLACES!</a:t>
            </a:r>
          </a:p>
        </p:txBody>
      </p:sp>
    </p:spTree>
    <p:extLst>
      <p:ext uri="{BB962C8B-B14F-4D97-AF65-F5344CB8AC3E}">
        <p14:creationId xmlns:p14="http://schemas.microsoft.com/office/powerpoint/2010/main" val="215505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BED-F3B5-6C4F-8F81-D0E9779BB461}"/>
              </a:ext>
            </a:extLst>
          </p:cNvPr>
          <p:cNvSpPr>
            <a:spLocks noGrp="1"/>
          </p:cNvSpPr>
          <p:nvPr>
            <p:ph type="title"/>
          </p:nvPr>
        </p:nvSpPr>
        <p:spPr>
          <a:xfrm>
            <a:off x="1524000" y="228600"/>
            <a:ext cx="7620000" cy="729762"/>
          </a:xfrm>
        </p:spPr>
        <p:txBody>
          <a:bodyPr/>
          <a:lstStyle/>
          <a:p>
            <a:r>
              <a:rPr lang="en-US" sz="4000" i="0" dirty="0">
                <a:solidFill>
                  <a:schemeClr val="bg1"/>
                </a:solidFill>
              </a:rPr>
              <a:t>UNIQUE LAWS/CONSIDERATIONS</a:t>
            </a:r>
          </a:p>
        </p:txBody>
      </p:sp>
      <p:sp>
        <p:nvSpPr>
          <p:cNvPr id="3" name="Content Placeholder 2">
            <a:extLst>
              <a:ext uri="{FF2B5EF4-FFF2-40B4-BE49-F238E27FC236}">
                <a16:creationId xmlns:a16="http://schemas.microsoft.com/office/drawing/2014/main" id="{694832E0-F3CD-E658-A889-1F46F5C06D1C}"/>
              </a:ext>
            </a:extLst>
          </p:cNvPr>
          <p:cNvSpPr>
            <a:spLocks noGrp="1"/>
          </p:cNvSpPr>
          <p:nvPr>
            <p:ph idx="1"/>
          </p:nvPr>
        </p:nvSpPr>
        <p:spPr>
          <a:xfrm>
            <a:off x="32084" y="1066801"/>
            <a:ext cx="8959516" cy="4248950"/>
          </a:xfrm>
        </p:spPr>
        <p:txBody>
          <a:bodyPr>
            <a:normAutofit/>
          </a:bodyPr>
          <a:lstStyle/>
          <a:p>
            <a:pPr marL="0" indent="0" algn="ctr">
              <a:buNone/>
            </a:pPr>
            <a:r>
              <a:rPr lang="en-US" dirty="0"/>
              <a:t>“MASSAGE PARLORS” CONTD.</a:t>
            </a:r>
          </a:p>
          <a:p>
            <a:r>
              <a:rPr lang="en-US" dirty="0"/>
              <a:t>Identifying legitimate vs. illegitimate spas:</a:t>
            </a:r>
          </a:p>
          <a:p>
            <a:pPr lvl="1"/>
            <a:r>
              <a:rPr lang="en-US" dirty="0"/>
              <a:t>Read reviews </a:t>
            </a:r>
          </a:p>
          <a:p>
            <a:pPr lvl="1"/>
            <a:r>
              <a:rPr lang="en-US" dirty="0"/>
              <a:t>Look out for pictures of a female silhouette with a heart. </a:t>
            </a:r>
          </a:p>
          <a:p>
            <a:pPr lvl="2"/>
            <a:r>
              <a:rPr lang="en-US" dirty="0"/>
              <a:t>The pink heart is often the unspoken sign for prostitution. </a:t>
            </a:r>
          </a:p>
          <a:p>
            <a:pPr lvl="1"/>
            <a:r>
              <a:rPr lang="en-US" dirty="0"/>
              <a:t>Look out for a menu or list of services and items that are shaded in pink and </a:t>
            </a:r>
            <a:r>
              <a:rPr lang="en-US" b="0" i="0" dirty="0">
                <a:solidFill>
                  <a:srgbClr val="1F1F1F"/>
                </a:solidFill>
                <a:effectLst/>
                <a:latin typeface="Google Sans"/>
              </a:rPr>
              <a:t>₩100,000 more expensive. </a:t>
            </a:r>
            <a:endParaRPr lang="en-US" dirty="0"/>
          </a:p>
          <a:p>
            <a:pPr marL="0" indent="0" algn="ctr">
              <a:buNone/>
            </a:pPr>
            <a:endParaRPr lang="en-US" altLang="en-US" b="1" u="sng" dirty="0"/>
          </a:p>
        </p:txBody>
      </p:sp>
      <p:pic>
        <p:nvPicPr>
          <p:cNvPr id="4" name="Picture 3">
            <a:extLst>
              <a:ext uri="{FF2B5EF4-FFF2-40B4-BE49-F238E27FC236}">
                <a16:creationId xmlns:a16="http://schemas.microsoft.com/office/drawing/2014/main" id="{4EEC3BB7-C236-606D-7971-1749AF9411BA}"/>
              </a:ext>
            </a:extLst>
          </p:cNvPr>
          <p:cNvPicPr>
            <a:picLocks noChangeAspect="1"/>
          </p:cNvPicPr>
          <p:nvPr/>
        </p:nvPicPr>
        <p:blipFill>
          <a:blip r:embed="rId2"/>
          <a:stretch>
            <a:fillRect/>
          </a:stretch>
        </p:blipFill>
        <p:spPr>
          <a:xfrm>
            <a:off x="6776945" y="5257800"/>
            <a:ext cx="2334971" cy="1511939"/>
          </a:xfrm>
          <a:prstGeom prst="rect">
            <a:avLst/>
          </a:prstGeom>
        </p:spPr>
      </p:pic>
      <p:pic>
        <p:nvPicPr>
          <p:cNvPr id="5" name="Picture 4">
            <a:extLst>
              <a:ext uri="{FF2B5EF4-FFF2-40B4-BE49-F238E27FC236}">
                <a16:creationId xmlns:a16="http://schemas.microsoft.com/office/drawing/2014/main" id="{733D6668-A028-5CE1-15C1-15DEFF066DF7}"/>
              </a:ext>
            </a:extLst>
          </p:cNvPr>
          <p:cNvPicPr>
            <a:picLocks noChangeAspect="1"/>
          </p:cNvPicPr>
          <p:nvPr/>
        </p:nvPicPr>
        <p:blipFill>
          <a:blip r:embed="rId3"/>
          <a:stretch>
            <a:fillRect/>
          </a:stretch>
        </p:blipFill>
        <p:spPr>
          <a:xfrm>
            <a:off x="12032" y="5315750"/>
            <a:ext cx="2307329" cy="1508760"/>
          </a:xfrm>
          <a:prstGeom prst="rect">
            <a:avLst/>
          </a:prstGeom>
        </p:spPr>
      </p:pic>
      <p:sp>
        <p:nvSpPr>
          <p:cNvPr id="6" name="TextBox 5">
            <a:extLst>
              <a:ext uri="{FF2B5EF4-FFF2-40B4-BE49-F238E27FC236}">
                <a16:creationId xmlns:a16="http://schemas.microsoft.com/office/drawing/2014/main" id="{E85F4B0A-29CB-3B64-D430-D0E084F29DFE}"/>
              </a:ext>
            </a:extLst>
          </p:cNvPr>
          <p:cNvSpPr txBox="1"/>
          <p:nvPr/>
        </p:nvSpPr>
        <p:spPr>
          <a:xfrm>
            <a:off x="2616466" y="5413604"/>
            <a:ext cx="1840600" cy="1200329"/>
          </a:xfrm>
          <a:prstGeom prst="rect">
            <a:avLst/>
          </a:prstGeom>
          <a:noFill/>
          <a:ln>
            <a:solidFill>
              <a:schemeClr val="tx1"/>
            </a:solidFill>
          </a:ln>
        </p:spPr>
        <p:txBody>
          <a:bodyPr wrap="square" rtlCol="0">
            <a:spAutoFit/>
          </a:bodyPr>
          <a:lstStyle/>
          <a:p>
            <a:r>
              <a:rPr lang="en-US" dirty="0"/>
              <a:t>Exterior signage showing heart &amp; female silhouette on entrance</a:t>
            </a:r>
          </a:p>
        </p:txBody>
      </p:sp>
      <p:sp>
        <p:nvSpPr>
          <p:cNvPr id="7" name="TextBox 6">
            <a:extLst>
              <a:ext uri="{FF2B5EF4-FFF2-40B4-BE49-F238E27FC236}">
                <a16:creationId xmlns:a16="http://schemas.microsoft.com/office/drawing/2014/main" id="{23BCD85A-CA5B-9FAD-1C90-E84338792C88}"/>
              </a:ext>
            </a:extLst>
          </p:cNvPr>
          <p:cNvSpPr txBox="1"/>
          <p:nvPr/>
        </p:nvSpPr>
        <p:spPr>
          <a:xfrm>
            <a:off x="4565548" y="5304081"/>
            <a:ext cx="1840600" cy="1477328"/>
          </a:xfrm>
          <a:prstGeom prst="rect">
            <a:avLst/>
          </a:prstGeom>
          <a:noFill/>
          <a:ln>
            <a:solidFill>
              <a:schemeClr val="tx1"/>
            </a:solidFill>
          </a:ln>
        </p:spPr>
        <p:txBody>
          <a:bodyPr wrap="square" rtlCol="0">
            <a:spAutoFit/>
          </a:bodyPr>
          <a:lstStyle/>
          <a:p>
            <a:r>
              <a:rPr lang="en-US" dirty="0"/>
              <a:t>“Menu” including scantily clad female when entering private room</a:t>
            </a:r>
          </a:p>
        </p:txBody>
      </p:sp>
      <p:cxnSp>
        <p:nvCxnSpPr>
          <p:cNvPr id="19" name="Straight Arrow Connector 18">
            <a:extLst>
              <a:ext uri="{FF2B5EF4-FFF2-40B4-BE49-F238E27FC236}">
                <a16:creationId xmlns:a16="http://schemas.microsoft.com/office/drawing/2014/main" id="{86E57B11-9FC8-D850-760B-DF87A2E8A979}"/>
              </a:ext>
            </a:extLst>
          </p:cNvPr>
          <p:cNvCxnSpPr>
            <a:cxnSpLocks/>
          </p:cNvCxnSpPr>
          <p:nvPr/>
        </p:nvCxnSpPr>
        <p:spPr>
          <a:xfrm flipH="1" flipV="1">
            <a:off x="1556084" y="5631917"/>
            <a:ext cx="971566" cy="7637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FE1E67-404C-4CDD-EF4F-C42DD14AFCA8}"/>
              </a:ext>
            </a:extLst>
          </p:cNvPr>
          <p:cNvCxnSpPr>
            <a:cxnSpLocks/>
          </p:cNvCxnSpPr>
          <p:nvPr/>
        </p:nvCxnSpPr>
        <p:spPr>
          <a:xfrm>
            <a:off x="6406148" y="6248400"/>
            <a:ext cx="5893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27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BED-F3B5-6C4F-8F81-D0E9779BB461}"/>
              </a:ext>
            </a:extLst>
          </p:cNvPr>
          <p:cNvSpPr>
            <a:spLocks noGrp="1"/>
          </p:cNvSpPr>
          <p:nvPr>
            <p:ph type="title"/>
          </p:nvPr>
        </p:nvSpPr>
        <p:spPr>
          <a:xfrm>
            <a:off x="1524000" y="228600"/>
            <a:ext cx="7620000" cy="729762"/>
          </a:xfrm>
        </p:spPr>
        <p:txBody>
          <a:bodyPr/>
          <a:lstStyle/>
          <a:p>
            <a:r>
              <a:rPr lang="en-US" sz="4000" i="0" dirty="0">
                <a:solidFill>
                  <a:schemeClr val="bg1"/>
                </a:solidFill>
              </a:rPr>
              <a:t>UNIQUE LAWS/CONSIDERATIONS</a:t>
            </a:r>
          </a:p>
        </p:txBody>
      </p:sp>
      <p:sp>
        <p:nvSpPr>
          <p:cNvPr id="3" name="Content Placeholder 2">
            <a:extLst>
              <a:ext uri="{FF2B5EF4-FFF2-40B4-BE49-F238E27FC236}">
                <a16:creationId xmlns:a16="http://schemas.microsoft.com/office/drawing/2014/main" id="{694832E0-F3CD-E658-A889-1F46F5C06D1C}"/>
              </a:ext>
            </a:extLst>
          </p:cNvPr>
          <p:cNvSpPr>
            <a:spLocks noGrp="1"/>
          </p:cNvSpPr>
          <p:nvPr>
            <p:ph idx="1"/>
          </p:nvPr>
        </p:nvSpPr>
        <p:spPr>
          <a:xfrm>
            <a:off x="457200" y="1371600"/>
            <a:ext cx="8229600" cy="3962400"/>
          </a:xfrm>
        </p:spPr>
        <p:txBody>
          <a:bodyPr>
            <a:normAutofit fontScale="77500" lnSpcReduction="20000"/>
          </a:bodyPr>
          <a:lstStyle/>
          <a:p>
            <a:pPr marL="0" indent="0" algn="ctr">
              <a:buNone/>
            </a:pPr>
            <a:r>
              <a:rPr lang="en-US" dirty="0"/>
              <a:t>PROSTITUTION AND OTHER </a:t>
            </a:r>
          </a:p>
          <a:p>
            <a:pPr marL="0" indent="0" algn="ctr">
              <a:buNone/>
            </a:pPr>
            <a:r>
              <a:rPr lang="en-US" dirty="0"/>
              <a:t>“PAID COMPANIONSHIP” AKA JUICY GIRLS</a:t>
            </a:r>
          </a:p>
          <a:p>
            <a:pPr marL="0" indent="0" algn="ctr">
              <a:buNone/>
            </a:pPr>
            <a:endParaRPr lang="en-US" dirty="0"/>
          </a:p>
          <a:p>
            <a:r>
              <a:rPr lang="en-US" altLang="en-US" dirty="0"/>
              <a:t>If you engage in this type of conduct you make yourself an easy target for extortion, face criminal charges in both the ROK and U.S., face administrative punishments (loss of clearance) expose yourself to disease, and potentially support human trafficking and abuse.</a:t>
            </a:r>
          </a:p>
          <a:p>
            <a:pPr marL="0" indent="0">
              <a:buNone/>
            </a:pPr>
            <a:endParaRPr lang="en-US" altLang="en-US" dirty="0"/>
          </a:p>
          <a:p>
            <a:r>
              <a:rPr lang="en-US" altLang="en-US" b="1" u="sng" dirty="0"/>
              <a:t>DO NOT LET A STUPID, IMPULSIVE DECISION RUIN YOUR LIFE!</a:t>
            </a:r>
          </a:p>
          <a:p>
            <a:pPr marL="0" indent="0">
              <a:buNone/>
            </a:pPr>
            <a:endParaRPr lang="en-US" dirty="0"/>
          </a:p>
        </p:txBody>
      </p:sp>
      <p:pic>
        <p:nvPicPr>
          <p:cNvPr id="4" name="Picture 3">
            <a:extLst>
              <a:ext uri="{FF2B5EF4-FFF2-40B4-BE49-F238E27FC236}">
                <a16:creationId xmlns:a16="http://schemas.microsoft.com/office/drawing/2014/main" id="{EDF02925-86D3-CB99-6D9A-243548411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706" y="5227071"/>
            <a:ext cx="2449189" cy="1610876"/>
          </a:xfrm>
          <a:prstGeom prst="rect">
            <a:avLst/>
          </a:prstGeom>
        </p:spPr>
      </p:pic>
      <p:sp>
        <p:nvSpPr>
          <p:cNvPr id="5" name="TextBox 4">
            <a:extLst>
              <a:ext uri="{FF2B5EF4-FFF2-40B4-BE49-F238E27FC236}">
                <a16:creationId xmlns:a16="http://schemas.microsoft.com/office/drawing/2014/main" id="{34782A89-076C-0037-A240-EE1EBDF64A95}"/>
              </a:ext>
            </a:extLst>
          </p:cNvPr>
          <p:cNvSpPr txBox="1"/>
          <p:nvPr/>
        </p:nvSpPr>
        <p:spPr>
          <a:xfrm>
            <a:off x="3164025" y="5597685"/>
            <a:ext cx="2377277" cy="1200329"/>
          </a:xfrm>
          <a:prstGeom prst="rect">
            <a:avLst/>
          </a:prstGeom>
          <a:noFill/>
          <a:ln>
            <a:solidFill>
              <a:schemeClr val="tx1"/>
            </a:solidFill>
          </a:ln>
        </p:spPr>
        <p:txBody>
          <a:bodyPr wrap="square" rtlCol="0">
            <a:spAutoFit/>
          </a:bodyPr>
          <a:lstStyle/>
          <a:p>
            <a:r>
              <a:rPr lang="en-US" dirty="0"/>
              <a:t>If entering a bar and you see Sexualized female pics…this is a sign to leave. </a:t>
            </a:r>
          </a:p>
        </p:txBody>
      </p:sp>
      <p:cxnSp>
        <p:nvCxnSpPr>
          <p:cNvPr id="6" name="Straight Arrow Connector 5">
            <a:extLst>
              <a:ext uri="{FF2B5EF4-FFF2-40B4-BE49-F238E27FC236}">
                <a16:creationId xmlns:a16="http://schemas.microsoft.com/office/drawing/2014/main" id="{180A6328-4079-897C-89A7-D8B42CEE9736}"/>
              </a:ext>
            </a:extLst>
          </p:cNvPr>
          <p:cNvCxnSpPr>
            <a:cxnSpLocks/>
          </p:cNvCxnSpPr>
          <p:nvPr/>
        </p:nvCxnSpPr>
        <p:spPr>
          <a:xfrm flipV="1">
            <a:off x="5791200" y="5345822"/>
            <a:ext cx="796850" cy="9142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8E79A5C-4EAD-35B9-3C9E-EC44DD53296E}"/>
              </a:ext>
            </a:extLst>
          </p:cNvPr>
          <p:cNvCxnSpPr>
            <a:cxnSpLocks/>
          </p:cNvCxnSpPr>
          <p:nvPr/>
        </p:nvCxnSpPr>
        <p:spPr>
          <a:xfrm flipV="1">
            <a:off x="5638800" y="5345822"/>
            <a:ext cx="1828800" cy="990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B1576D9-5534-0657-39C7-C8A29745A53E}"/>
              </a:ext>
            </a:extLst>
          </p:cNvPr>
          <p:cNvCxnSpPr>
            <a:cxnSpLocks/>
          </p:cNvCxnSpPr>
          <p:nvPr/>
        </p:nvCxnSpPr>
        <p:spPr>
          <a:xfrm flipV="1">
            <a:off x="5858755" y="5486400"/>
            <a:ext cx="2370845" cy="7114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1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BED-F3B5-6C4F-8F81-D0E9779BB461}"/>
              </a:ext>
            </a:extLst>
          </p:cNvPr>
          <p:cNvSpPr>
            <a:spLocks noGrp="1"/>
          </p:cNvSpPr>
          <p:nvPr>
            <p:ph type="title"/>
          </p:nvPr>
        </p:nvSpPr>
        <p:spPr>
          <a:xfrm>
            <a:off x="1524000" y="228600"/>
            <a:ext cx="7620000" cy="729762"/>
          </a:xfrm>
        </p:spPr>
        <p:txBody>
          <a:bodyPr/>
          <a:lstStyle/>
          <a:p>
            <a:r>
              <a:rPr lang="en-US" sz="4000" i="0" dirty="0">
                <a:solidFill>
                  <a:schemeClr val="bg1"/>
                </a:solidFill>
              </a:rPr>
              <a:t>UNIQUE LAWS/CONSIDERATIONS</a:t>
            </a:r>
          </a:p>
        </p:txBody>
      </p:sp>
      <p:sp>
        <p:nvSpPr>
          <p:cNvPr id="3" name="Content Placeholder 2">
            <a:extLst>
              <a:ext uri="{FF2B5EF4-FFF2-40B4-BE49-F238E27FC236}">
                <a16:creationId xmlns:a16="http://schemas.microsoft.com/office/drawing/2014/main" id="{694832E0-F3CD-E658-A889-1F46F5C06D1C}"/>
              </a:ext>
            </a:extLst>
          </p:cNvPr>
          <p:cNvSpPr>
            <a:spLocks noGrp="1"/>
          </p:cNvSpPr>
          <p:nvPr>
            <p:ph idx="1"/>
          </p:nvPr>
        </p:nvSpPr>
        <p:spPr>
          <a:xfrm>
            <a:off x="457200" y="1295400"/>
            <a:ext cx="8229600" cy="5334000"/>
          </a:xfrm>
        </p:spPr>
        <p:txBody>
          <a:bodyPr>
            <a:normAutofit fontScale="77500" lnSpcReduction="20000"/>
          </a:bodyPr>
          <a:lstStyle/>
          <a:p>
            <a:pPr marL="0" indent="0" algn="ctr">
              <a:buNone/>
            </a:pPr>
            <a:r>
              <a:rPr lang="en-US" dirty="0"/>
              <a:t>THEFT OF PROPERTY</a:t>
            </a:r>
          </a:p>
          <a:p>
            <a:pPr marL="0" indent="0" algn="ctr">
              <a:buNone/>
            </a:pPr>
            <a:endParaRPr lang="en-US" dirty="0"/>
          </a:p>
          <a:p>
            <a:r>
              <a:rPr lang="en-US" altLang="en-US" dirty="0"/>
              <a:t>There is no “loser weepers, finders keepers” here in Korea. </a:t>
            </a:r>
          </a:p>
          <a:p>
            <a:pPr lvl="1"/>
            <a:r>
              <a:rPr lang="en-US" altLang="en-US" dirty="0"/>
              <a:t>Koreans leave </a:t>
            </a:r>
            <a:r>
              <a:rPr lang="en-US" altLang="en-US" sz="2800" dirty="0"/>
              <a:t>often leave phones/purses unattended at bars and restaurants. It isn’t gear adrift and it certainly isn’t a gift for you to take.</a:t>
            </a:r>
          </a:p>
          <a:p>
            <a:pPr lvl="1"/>
            <a:r>
              <a:rPr lang="en-US" altLang="en-US" dirty="0"/>
              <a:t>If you take any property that does not belong to you, even if it appears to be dropped/abandoned, you can be charged with theft. </a:t>
            </a:r>
          </a:p>
          <a:p>
            <a:r>
              <a:rPr lang="en-US" altLang="en-US" dirty="0"/>
              <a:t>Quasi-robbery = theft + using force to get away. </a:t>
            </a:r>
            <a:r>
              <a:rPr lang="en-US" altLang="en-US" b="1" u="sng" dirty="0"/>
              <a:t>Mandatory 7 years in jail</a:t>
            </a:r>
            <a:r>
              <a:rPr lang="en-US" altLang="en-US" dirty="0"/>
              <a:t>, which a judge can only reduce by half if you pay compensation. Sentences over 3 years cannot be suspended. You will do jail time if convicted.</a:t>
            </a:r>
          </a:p>
          <a:p>
            <a:pPr lvl="1"/>
            <a:r>
              <a:rPr lang="en-US" altLang="en-US" sz="2800" dirty="0"/>
              <a:t>This can include something like running away from a cab driver instead of paying for the fare.</a:t>
            </a:r>
            <a:endParaRPr lang="en-US"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2933957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oc">
  <a:themeElements>
    <a:clrScheme name="4_poc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poc">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385D8A"/>
          </a:solidFill>
          <a:prstDash val="solid"/>
          <a:round/>
          <a:headEnd type="none" w="med" len="med"/>
          <a:tailEnd type="none" w="med" len="med"/>
        </a:ln>
        <a:effectLst/>
      </a:spPr>
      <a:bodyPr rot="10800000" vert="eaVert"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385D8A"/>
          </a:solidFill>
          <a:prstDash val="solid"/>
          <a:round/>
          <a:headEnd type="none" w="med" len="med"/>
          <a:tailEnd type="none" w="med" len="med"/>
        </a:ln>
        <a:effectLst/>
      </a:spPr>
      <a:bodyPr rot="10800000" vert="eaVert"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FF"/>
            </a:solidFill>
            <a:effectLst/>
            <a:latin typeface="Arial" charset="0"/>
          </a:defRPr>
        </a:defPPr>
      </a:lstStyle>
    </a:lnDef>
  </a:objectDefaults>
  <a:extraClrSchemeLst>
    <a:extraClrScheme>
      <a:clrScheme name="4_poc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041046-9c9e-494a-b56b-583750cee22d">
      <Terms xmlns="http://schemas.microsoft.com/office/infopath/2007/PartnerControls"/>
    </lcf76f155ced4ddcb4097134ff3c332f>
    <TaxCatchAll xmlns="4c7c3b81-3c44-473f-99a2-9e80f6d624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BF5027E51DD5459374CC7647029B6E" ma:contentTypeVersion="14" ma:contentTypeDescription="Create a new document." ma:contentTypeScope="" ma:versionID="c6e1fd5d78ff89b2110f95a8b4d3fff2">
  <xsd:schema xmlns:xsd="http://www.w3.org/2001/XMLSchema" xmlns:xs="http://www.w3.org/2001/XMLSchema" xmlns:p="http://schemas.microsoft.com/office/2006/metadata/properties" xmlns:ns2="8f041046-9c9e-494a-b56b-583750cee22d" xmlns:ns3="4c7c3b81-3c44-473f-99a2-9e80f6d624ac" targetNamespace="http://schemas.microsoft.com/office/2006/metadata/properties" ma:root="true" ma:fieldsID="dad177edde7badaaccd3f17a18f3fabd" ns2:_="" ns3:_="">
    <xsd:import namespace="8f041046-9c9e-494a-b56b-583750cee22d"/>
    <xsd:import namespace="4c7c3b81-3c44-473f-99a2-9e80f6d624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41046-9c9e-494a-b56b-583750cee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c3b81-3c44-473f-99a2-9e80f6d624a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0a3236e-84e5-4849-81af-4fd501f6cb0b}" ma:internalName="TaxCatchAll" ma:showField="CatchAllData" ma:web="4c7c3b81-3c44-473f-99a2-9e80f6d624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445D79-C959-4468-ACF5-99B9695CE94E}">
  <ds:schemaRef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4c7c3b81-3c44-473f-99a2-9e80f6d624ac"/>
    <ds:schemaRef ds:uri="http://schemas.microsoft.com/office/2006/documentManagement/types"/>
    <ds:schemaRef ds:uri="8f041046-9c9e-494a-b56b-583750cee22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C7FE3D5-BCAB-40D1-8335-A81EECF59052}">
  <ds:schemaRefs>
    <ds:schemaRef ds:uri="http://schemas.microsoft.com/sharepoint/v3/contenttype/forms"/>
  </ds:schemaRefs>
</ds:datastoreItem>
</file>

<file path=customXml/itemProps3.xml><?xml version="1.0" encoding="utf-8"?>
<ds:datastoreItem xmlns:ds="http://schemas.openxmlformats.org/officeDocument/2006/customXml" ds:itemID="{C9518327-9B12-4137-8CDD-67360A74C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41046-9c9e-494a-b56b-583750cee22d"/>
    <ds:schemaRef ds:uri="4c7c3b81-3c44-473f-99a2-9e80f6d624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19559</TotalTime>
  <Words>3027</Words>
  <Application>Microsoft Office PowerPoint</Application>
  <PresentationFormat>On-screen Show (4:3)</PresentationFormat>
  <Paragraphs>246</Paragraphs>
  <Slides>22</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Google Sans</vt:lpstr>
      <vt:lpstr>Arial</vt:lpstr>
      <vt:lpstr>Calibri</vt:lpstr>
      <vt:lpstr>Tahoma</vt:lpstr>
      <vt:lpstr>Office Theme</vt:lpstr>
      <vt:lpstr>4_poc</vt:lpstr>
      <vt:lpstr>REPUBLIC OF KOREA (ROK) INTRO BRIEF </vt:lpstr>
      <vt:lpstr>AGENDA</vt:lpstr>
      <vt:lpstr>WELCOME TO KOREA</vt:lpstr>
      <vt:lpstr>WELCOME TO KOREA</vt:lpstr>
      <vt:lpstr>UNIQUE LAWS/CONSIDERATIONS</vt:lpstr>
      <vt:lpstr>UNIQUE LAWS/CONSIDERATIONS</vt:lpstr>
      <vt:lpstr>UNIQUE LAWS/CONSIDERATIONS</vt:lpstr>
      <vt:lpstr>UNIQUE LAWS/CONSIDERATIONS</vt:lpstr>
      <vt:lpstr>UNIQUE LAWS/CONSIDERATIONS</vt:lpstr>
      <vt:lpstr>UNIQUE LAWS/CONSIDERATIONS</vt:lpstr>
      <vt:lpstr>UNIQUE LAWS/CONSIDERATIONS</vt:lpstr>
      <vt:lpstr>UNIQUE LAWS/CONSIDERATIONS</vt:lpstr>
      <vt:lpstr>OPERATING VEHICLES</vt:lpstr>
      <vt:lpstr>OPERATING VEHICLES</vt:lpstr>
      <vt:lpstr>LESSONS LEARNED FROM OTHERS MISTAKES</vt:lpstr>
      <vt:lpstr>LESSONS LEARNED FROM OTHERS MISTAKES</vt:lpstr>
      <vt:lpstr>KOREAN CUSTOMS AND COURTESIES</vt:lpstr>
      <vt:lpstr>NAVIGATING IN KOREA</vt:lpstr>
      <vt:lpstr>TRAVEL TIPS</vt:lpstr>
      <vt:lpstr>COMMUNICATION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 Peak</dc:creator>
  <cp:lastModifiedBy>Rowden Sgt Jamar D</cp:lastModifiedBy>
  <cp:revision>1155</cp:revision>
  <cp:lastPrinted>2024-04-24T05:23:58Z</cp:lastPrinted>
  <dcterms:created xsi:type="dcterms:W3CDTF">2011-11-02T20:17:46Z</dcterms:created>
  <dcterms:modified xsi:type="dcterms:W3CDTF">2025-05-06T01:50:50Z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0x01010072BF5027E51DD5459374CC7647029B6E</vt:lpwstr>
  </property>
</Properties>
</file>